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8"/>
  </p:notesMasterIdLst>
  <p:sldIdLst>
    <p:sldId id="291" r:id="rId4"/>
    <p:sldId id="287" r:id="rId5"/>
    <p:sldId id="289" r:id="rId6"/>
    <p:sldId id="290" r:id="rId7"/>
    <p:sldId id="261" r:id="rId8"/>
    <p:sldId id="269" r:id="rId9"/>
    <p:sldId id="262" r:id="rId10"/>
    <p:sldId id="283" r:id="rId11"/>
    <p:sldId id="265" r:id="rId12"/>
    <p:sldId id="260" r:id="rId13"/>
    <p:sldId id="259" r:id="rId14"/>
    <p:sldId id="284" r:id="rId15"/>
    <p:sldId id="264" r:id="rId16"/>
    <p:sldId id="271" r:id="rId17"/>
    <p:sldId id="263" r:id="rId18"/>
    <p:sldId id="272" r:id="rId19"/>
    <p:sldId id="273" r:id="rId20"/>
    <p:sldId id="266" r:id="rId21"/>
    <p:sldId id="270" r:id="rId22"/>
    <p:sldId id="280" r:id="rId23"/>
    <p:sldId id="267" r:id="rId24"/>
    <p:sldId id="274" r:id="rId25"/>
    <p:sldId id="275" r:id="rId26"/>
    <p:sldId id="276" r:id="rId27"/>
    <p:sldId id="277" r:id="rId28"/>
    <p:sldId id="278" r:id="rId29"/>
    <p:sldId id="279" r:id="rId30"/>
    <p:sldId id="282" r:id="rId31"/>
    <p:sldId id="281" r:id="rId32"/>
    <p:sldId id="292" r:id="rId33"/>
    <p:sldId id="293" r:id="rId34"/>
    <p:sldId id="294" r:id="rId35"/>
    <p:sldId id="285" r:id="rId36"/>
    <p:sldId id="286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548" autoAdjust="0"/>
  </p:normalViewPr>
  <p:slideViewPr>
    <p:cSldViewPr>
      <p:cViewPr varScale="1">
        <p:scale>
          <a:sx n="65" d="100"/>
          <a:sy n="65" d="100"/>
        </p:scale>
        <p:origin x="-153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4C8FA0-6FEF-4800-9842-62942B21334A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68071-02F6-418D-A1B7-D3849D4CF4F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9F7A7-7468-49C1-ADBD-DE10F5B070AD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801E312-BD3D-4977-9C86-AA221E97C3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9F7A7-7468-49C1-ADBD-DE10F5B070AD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E312-BD3D-4977-9C86-AA221E97C3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2801E312-BD3D-4977-9C86-AA221E97C3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9F7A7-7468-49C1-ADBD-DE10F5B070AD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9F7A7-7468-49C1-ADBD-DE10F5B070AD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E312-BD3D-4977-9C86-AA221E97C3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9F7A7-7468-49C1-ADBD-DE10F5B070AD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E312-BD3D-4977-9C86-AA221E97C3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9F7A7-7468-49C1-ADBD-DE10F5B070AD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E312-BD3D-4977-9C86-AA221E97C3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9F7A7-7468-49C1-ADBD-DE10F5B070AD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E312-BD3D-4977-9C86-AA221E97C3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9F7A7-7468-49C1-ADBD-DE10F5B070AD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E312-BD3D-4977-9C86-AA221E97C3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9F7A7-7468-49C1-ADBD-DE10F5B070AD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E312-BD3D-4977-9C86-AA221E97C3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9F7A7-7468-49C1-ADBD-DE10F5B070AD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E312-BD3D-4977-9C86-AA221E97C3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9F7A7-7468-49C1-ADBD-DE10F5B070AD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E312-BD3D-4977-9C86-AA221E97C3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9F7A7-7468-49C1-ADBD-DE10F5B070AD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2801E312-BD3D-4977-9C86-AA221E97C3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9F7A7-7468-49C1-ADBD-DE10F5B070AD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801E312-BD3D-4977-9C86-AA221E97C3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9F7A7-7468-49C1-ADBD-DE10F5B070AD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E312-BD3D-4977-9C86-AA221E97C3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9F7A7-7468-49C1-ADBD-DE10F5B070AD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E312-BD3D-4977-9C86-AA221E97C3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9F7A7-7468-49C1-ADBD-DE10F5B070AD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801E312-BD3D-4977-9C86-AA221E97C3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9F7A7-7468-49C1-ADBD-DE10F5B070AD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801E312-BD3D-4977-9C86-AA221E97C3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9F7A7-7468-49C1-ADBD-DE10F5B070AD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E312-BD3D-4977-9C86-AA221E97C3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9F7A7-7468-49C1-ADBD-DE10F5B070AD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E312-BD3D-4977-9C86-AA221E97C3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9F7A7-7468-49C1-ADBD-DE10F5B070AD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801E312-BD3D-4977-9C86-AA221E97C3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9F7A7-7468-49C1-ADBD-DE10F5B070AD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E312-BD3D-4977-9C86-AA221E97C3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9F7A7-7468-49C1-ADBD-DE10F5B070AD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E312-BD3D-4977-9C86-AA221E97C3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9F7A7-7468-49C1-ADBD-DE10F5B070AD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801E312-BD3D-4977-9C86-AA221E97C3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9F7A7-7468-49C1-ADBD-DE10F5B070AD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E312-BD3D-4977-9C86-AA221E97C3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9F7A7-7468-49C1-ADBD-DE10F5B070AD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E312-BD3D-4977-9C86-AA221E97C3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9F7A7-7468-49C1-ADBD-DE10F5B070AD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E312-BD3D-4977-9C86-AA221E97C3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9F7A7-7468-49C1-ADBD-DE10F5B070AD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E312-BD3D-4977-9C86-AA221E97C3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D649F7A7-7468-49C1-ADBD-DE10F5B070AD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E312-BD3D-4977-9C86-AA221E97C3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9F7A7-7468-49C1-ADBD-DE10F5B070AD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2801E312-BD3D-4977-9C86-AA221E97C3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9F7A7-7468-49C1-ADBD-DE10F5B070AD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2801E312-BD3D-4977-9C86-AA221E97C3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9F7A7-7468-49C1-ADBD-DE10F5B070AD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01E312-BD3D-4977-9C86-AA221E97C3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801E312-BD3D-4977-9C86-AA221E97C3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9F7A7-7468-49C1-ADBD-DE10F5B070AD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2801E312-BD3D-4977-9C86-AA221E97C3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D649F7A7-7468-49C1-ADBD-DE10F5B070AD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D649F7A7-7468-49C1-ADBD-DE10F5B070AD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801E312-BD3D-4977-9C86-AA221E97C3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649F7A7-7468-49C1-ADBD-DE10F5B070AD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801E312-BD3D-4977-9C86-AA221E97C3B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649F7A7-7468-49C1-ADBD-DE10F5B070AD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801E312-BD3D-4977-9C86-AA221E97C3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B%D0%B5%D0%BD%D0%B4-%D0%BB%D0%B8%D0%B7" TargetMode="External"/><Relationship Id="rId3" Type="http://schemas.openxmlformats.org/officeDocument/2006/relationships/hyperlink" Target="https://ru.wikipedia.org/wiki/%D0%93%D0%B5%D1%80%D0%BE%D0%B9_%D0%A1%D0%BE%D0%B2%D0%B5%D1%82%D1%81%D0%BA%D0%BE%D0%B3%D0%BE_%D0%A1%D0%BE%D1%8E%D0%B7%D0%B0" TargetMode="External"/><Relationship Id="rId7" Type="http://schemas.openxmlformats.org/officeDocument/2006/relationships/hyperlink" Target="https://ru.wikipedia.org/wiki/%D0%9A%D1%80%D0%B0%D1%81%D0%BD%D0%BE%D1%8F%D1%80%D1%81%D0%BA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ru.wikipedia.org/wiki/%D0%90%D0%BB%D1%81%D0%B8%D0%B1" TargetMode="External"/><Relationship Id="rId5" Type="http://schemas.openxmlformats.org/officeDocument/2006/relationships/hyperlink" Target="https://ru.wikipedia.org/wiki/1943_%D0%B3%D0%BE%D0%B4" TargetMode="External"/><Relationship Id="rId4" Type="http://schemas.openxmlformats.org/officeDocument/2006/relationships/hyperlink" Target="https://ru.wikipedia.org/wiki/1942_%D0%B3%D0%BE%D0%B4" TargetMode="External"/><Relationship Id="rId9" Type="http://schemas.openxmlformats.org/officeDocument/2006/relationships/hyperlink" Target="http://www.krasrab.com/archive/2009/04/30/19/view_article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.sldx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2.docx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volna.org/wp-content/uploads/2014/11/vtoraia_mirovaia_voina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447" y="0"/>
            <a:ext cx="916844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3127" y="0"/>
            <a:ext cx="8890873" cy="414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0" y="4214818"/>
            <a:ext cx="9144000" cy="2616101"/>
          </a:xfrm>
          <a:prstGeom prst="rect">
            <a:avLst/>
          </a:prstGeom>
          <a:solidFill>
            <a:srgbClr val="F1DEC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Красноярске аэропорт имел две бетонные ВПП 1000 на 80 метров, четыре ангара, служебные помещения,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техсклад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, гараж,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водомаслогрейку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. Самолеты обслуживал специальный батальон аэродромного обслуживания. Также в аэропорту базировалась Харьковская военная авиационная школа, эвакуированная в наш город в начале войны.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авиамастерских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этой школы в Покровке ремонтировали пригнанные самолеты, готовили их к отправке на фронт, красили. С истребителей снимали крылья и грузили на ж.-д. платформы, бомбардировщики летели своим ходом.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400" dirty="0" smtClean="0"/>
              <a:t> </a:t>
            </a:r>
            <a:r>
              <a:rPr lang="ru-RU" sz="1400" dirty="0" err="1" smtClean="0"/>
              <a:t>Мазурук</a:t>
            </a:r>
            <a:r>
              <a:rPr lang="ru-RU" sz="1400" dirty="0" smtClean="0"/>
              <a:t> Илья Павлович  - советский полярный лётчик, </a:t>
            </a:r>
            <a:r>
              <a:rPr lang="ru-RU" sz="1400" dirty="0" smtClean="0">
                <a:hlinkClick r:id="rId3" tooltip="Герой Советского Союза"/>
              </a:rPr>
              <a:t>Герой Советского Союза</a:t>
            </a:r>
            <a:r>
              <a:rPr lang="ru-RU" sz="1400" dirty="0" smtClean="0"/>
              <a:t>, генерал-майор </a:t>
            </a:r>
            <a:r>
              <a:rPr lang="ru-RU" sz="1400" dirty="0" err="1" smtClean="0"/>
              <a:t>авиации.С</a:t>
            </a:r>
            <a:r>
              <a:rPr lang="ru-RU" sz="1400" dirty="0" smtClean="0"/>
              <a:t> </a:t>
            </a:r>
            <a:r>
              <a:rPr lang="ru-RU" sz="1400" dirty="0" smtClean="0">
                <a:hlinkClick r:id="rId4" tooltip="1942 год"/>
              </a:rPr>
              <a:t>1942 года</a:t>
            </a:r>
            <a:r>
              <a:rPr lang="ru-RU" sz="1400" dirty="0" smtClean="0"/>
              <a:t> — начальник Красноярской воздушной трассы;</a:t>
            </a:r>
          </a:p>
          <a:p>
            <a:r>
              <a:rPr lang="ru-RU" sz="1400" dirty="0" smtClean="0"/>
              <a:t>С </a:t>
            </a:r>
            <a:r>
              <a:rPr lang="ru-RU" sz="1400" dirty="0" smtClean="0">
                <a:hlinkClick r:id="rId5" tooltip="1943 год"/>
              </a:rPr>
              <a:t>1943 года</a:t>
            </a:r>
            <a:r>
              <a:rPr lang="ru-RU" sz="1400" dirty="0" smtClean="0"/>
              <a:t> — командир 1-й перегоночной авиационной дивизии, руководил перегоночной трассой </a:t>
            </a:r>
            <a:r>
              <a:rPr lang="ru-RU" sz="1400" dirty="0" err="1" smtClean="0">
                <a:hlinkClick r:id="rId6" tooltip="Алсиб"/>
              </a:rPr>
              <a:t>Алсиб</a:t>
            </a:r>
            <a:r>
              <a:rPr lang="ru-RU" sz="1400" dirty="0" smtClean="0"/>
              <a:t>, проходящей из Аляски в СССР (</a:t>
            </a:r>
            <a:r>
              <a:rPr lang="ru-RU" sz="1400" dirty="0" smtClean="0">
                <a:hlinkClick r:id="rId7" tooltip="Красноярск"/>
              </a:rPr>
              <a:t>Красноярск</a:t>
            </a:r>
            <a:r>
              <a:rPr lang="ru-RU" sz="1400" dirty="0" smtClean="0"/>
              <a:t>), для поставок по </a:t>
            </a:r>
            <a:r>
              <a:rPr lang="ru-RU" sz="1400" dirty="0" smtClean="0">
                <a:hlinkClick r:id="rId8" tooltip="Ленд-лиз"/>
              </a:rPr>
              <a:t>ленд-лизу</a:t>
            </a:r>
            <a:r>
              <a:rPr lang="ru-RU" sz="1400" dirty="0" smtClean="0"/>
              <a:t> американских самолётов.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dirty="0" smtClean="0"/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kumimoji="0" lang="ru-RU" sz="1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216526" y="2428868"/>
            <a:ext cx="254319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cs typeface="Arial" pitchFamily="34" charset="0"/>
              </a:rPr>
              <a:t>Красноярске аэропорт имел две бетонные ВПП 1000 на 80 метров, четыре ангара, служебные помещения,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cs typeface="Arial" pitchFamily="34" charset="0"/>
              </a:rPr>
              <a:t>техсклад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cs typeface="Arial" pitchFamily="34" charset="0"/>
              </a:rPr>
              <a:t>, гараж,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cs typeface="Arial" pitchFamily="34" charset="0"/>
              </a:rPr>
              <a:t>водомаслогрейку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cs typeface="Arial" pitchFamily="34" charset="0"/>
              </a:rPr>
              <a:t>. Самолеты обслуживал специальный батальон аэродромного обслуживания. Также в аэропорту базировалась Харьковская военная авиационная школа, эвакуированная в наш город в начале войны. В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cs typeface="Arial" pitchFamily="34" charset="0"/>
              </a:rPr>
              <a:t>авиамастерских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cs typeface="Arial" pitchFamily="34" charset="0"/>
              </a:rPr>
              <a:t> этой школы в Покровке ремонтировали пригнанные самолеты, готовили их к отправке на фронт, красили. С истребителей снимали крылья и грузили на ж.-д. платформы, бомбардировщики летели своим ходом. О мастерских в Покровке написано в </a:t>
            </a:r>
            <a:r>
              <a:rPr kumimoji="0" lang="ru-RU" sz="1000" b="0" i="0" u="sng" strike="noStrike" cap="none" normalizeH="0" baseline="0" dirty="0" smtClean="0">
                <a:ln>
                  <a:noFill/>
                </a:ln>
                <a:solidFill>
                  <a:srgbClr val="5F3D07"/>
                </a:solidFill>
                <a:effectLst/>
                <a:latin typeface="Arial" pitchFamily="34" charset="0"/>
                <a:cs typeface="Arial" pitchFamily="34" charset="0"/>
                <a:hlinkClick r:id="rId9"/>
              </a:rPr>
              <a:t>свежем номере </a:t>
            </a:r>
            <a:r>
              <a:rPr kumimoji="0" lang="ru-RU" sz="1000" b="0" i="0" u="sng" strike="noStrike" cap="none" normalizeH="0" baseline="0" dirty="0" err="1" smtClean="0">
                <a:ln>
                  <a:noFill/>
                </a:ln>
                <a:solidFill>
                  <a:srgbClr val="5F3D07"/>
                </a:solidFill>
                <a:effectLst/>
                <a:latin typeface="Arial" pitchFamily="34" charset="0"/>
                <a:cs typeface="Arial" pitchFamily="34" charset="0"/>
                <a:hlinkClick r:id="rId9"/>
              </a:rPr>
              <a:t>Красраба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ru-RU" sz="1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929198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</a:rPr>
              <a:t>6 октября 1942 г.  </a:t>
            </a:r>
            <a:r>
              <a:rPr lang="ru-RU" sz="1400" dirty="0" smtClean="0"/>
              <a:t>Первые 12  самолетов поднялись с </a:t>
            </a:r>
            <a:r>
              <a:rPr lang="ru-RU" sz="1400" dirty="0" err="1" smtClean="0"/>
              <a:t>Фербенкса</a:t>
            </a:r>
            <a:r>
              <a:rPr lang="ru-RU" sz="1400" dirty="0" smtClean="0"/>
              <a:t> на </a:t>
            </a:r>
            <a:r>
              <a:rPr lang="ru-RU" sz="1400" dirty="0" err="1" smtClean="0"/>
              <a:t>Уэлькаль</a:t>
            </a:r>
            <a:r>
              <a:rPr lang="ru-RU" sz="1400" dirty="0" smtClean="0"/>
              <a:t>. Трасса начала действовать. Американские </a:t>
            </a:r>
            <a:r>
              <a:rPr lang="ru-RU" sz="1400" dirty="0"/>
              <a:t>летчики доставляли самолеты от авиационных заводов, расположенных на севере США, через Канаду в </a:t>
            </a:r>
            <a:r>
              <a:rPr lang="ru-RU" sz="1400" dirty="0" err="1"/>
              <a:t>Фэрбенкс</a:t>
            </a:r>
            <a:r>
              <a:rPr lang="ru-RU" sz="1400" dirty="0"/>
              <a:t>, где находилась советская военная миссия, принимавшая технику. Здесь эстафету подхватывали наши летчики из 1-го ПАП. Они перегоняли самолеты через Берингов пролив до </a:t>
            </a:r>
            <a:r>
              <a:rPr lang="ru-RU" sz="1400" dirty="0" err="1"/>
              <a:t>Уэлькаля</a:t>
            </a:r>
            <a:r>
              <a:rPr lang="ru-RU" sz="1400" dirty="0"/>
              <a:t> – аэродрома на берегу </a:t>
            </a:r>
            <a:r>
              <a:rPr lang="ru-RU" sz="1400" dirty="0" err="1"/>
              <a:t>Анадырского</a:t>
            </a:r>
            <a:r>
              <a:rPr lang="ru-RU" sz="1400" dirty="0"/>
              <a:t> залива. 2-й ПАП базировался в </a:t>
            </a:r>
            <a:r>
              <a:rPr lang="ru-RU" sz="1400" dirty="0" err="1"/>
              <a:t>Уэлькале</a:t>
            </a:r>
            <a:r>
              <a:rPr lang="ru-RU" sz="1400" dirty="0"/>
              <a:t> и перегонял самолеты до Сеймчана. 3-й ПАП – до Якутска, 4-й – до Киренска, на последнем участке Киренск – Красноярск работал 5-й ПАП. От Красноярска на фронт бомбардировщики доставлялись летом, а истребители – на железнодорожных платформах. 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8604"/>
            <a:ext cx="8636426" cy="4476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User\Desktop\slide_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2643182"/>
            <a:ext cx="1464891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 descr="C:\Users\User\Desktop\040901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643182"/>
            <a:ext cx="1365501" cy="1852609"/>
          </a:xfrm>
          <a:prstGeom prst="rect">
            <a:avLst/>
          </a:prstGeom>
          <a:noFill/>
        </p:spPr>
      </p:pic>
      <p:pic>
        <p:nvPicPr>
          <p:cNvPr id="3074" name="Picture 2" descr="https://assets.prmira.ru/2017/5/5/%D0%BC%D0%B0%D0%B7%D0%B0%D1%80%D1%83%D0%B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6116" y="2714620"/>
            <a:ext cx="2767064" cy="185738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С 1942 г. – начальник Красноярской воздушной трассы, с 1943 г. </a:t>
            </a:r>
            <a:r>
              <a:rPr lang="ru-RU" dirty="0" err="1" smtClean="0"/>
              <a:t>Нач</a:t>
            </a:r>
            <a:r>
              <a:rPr lang="ru-RU" dirty="0" smtClean="0"/>
              <a:t>. 1-го ПАП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Героическое небо\c962aca3d3aceb7d53595017cbe475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994" y="25539"/>
            <a:ext cx="12146594" cy="68324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785794"/>
            <a:ext cx="8929718" cy="1470025"/>
          </a:xfrm>
        </p:spPr>
        <p:txBody>
          <a:bodyPr>
            <a:noAutofit/>
          </a:bodyPr>
          <a:lstStyle/>
          <a:p>
            <a:pPr algn="r"/>
            <a:r>
              <a:rPr lang="ru-RU" sz="7200" b="1" i="1" u="sng" dirty="0" smtClean="0"/>
              <a:t>ТАЙШЕТЦЫ В ИСТОРИИ АЛСИБА</a:t>
            </a:r>
            <a:endParaRPr lang="ru-RU" sz="7200" b="1" i="1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285916" y="4379727"/>
            <a:ext cx="6470492" cy="2108939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62500" lnSpcReduction="20000"/>
          </a:bodyPr>
          <a:lstStyle/>
          <a:p>
            <a:pPr algn="ctr"/>
            <a:r>
              <a:rPr lang="ru-RU" sz="3200" b="1" u="sng" dirty="0" smtClean="0">
                <a:solidFill>
                  <a:srgbClr val="002060"/>
                </a:solidFill>
              </a:rPr>
              <a:t>Научные руководители: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учитель истории Селезнёв Е.С.,  Селезнёва Т.А.,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МКОУ «СОШ №85 имени Героя Советского союза </a:t>
            </a:r>
            <a:r>
              <a:rPr lang="ru-RU" sz="3200" b="1" dirty="0" err="1" smtClean="0">
                <a:solidFill>
                  <a:srgbClr val="002060"/>
                </a:solidFill>
              </a:rPr>
              <a:t>Н.Д.Пахотищева</a:t>
            </a:r>
            <a:r>
              <a:rPr lang="ru-RU" sz="3200" b="1" dirty="0" smtClean="0">
                <a:solidFill>
                  <a:srgbClr val="002060"/>
                </a:solidFill>
              </a:rPr>
              <a:t> г.Тайшета»</a:t>
            </a:r>
          </a:p>
          <a:p>
            <a:pPr algn="ctr"/>
            <a:r>
              <a:rPr lang="ru-RU" sz="3200" b="1" u="sng" dirty="0" smtClean="0">
                <a:solidFill>
                  <a:srgbClr val="002060"/>
                </a:solidFill>
              </a:rPr>
              <a:t>Выполнили</a:t>
            </a:r>
            <a:r>
              <a:rPr lang="ru-RU" sz="3200" b="1" dirty="0" smtClean="0">
                <a:solidFill>
                  <a:srgbClr val="002060"/>
                </a:solidFill>
              </a:rPr>
              <a:t>:  Фокин Вячеслав, </a:t>
            </a:r>
          </a:p>
          <a:p>
            <a:pPr algn="ctr"/>
            <a:r>
              <a:rPr lang="ru-RU" sz="3200" b="1" dirty="0" err="1" smtClean="0">
                <a:solidFill>
                  <a:srgbClr val="002060"/>
                </a:solidFill>
              </a:rPr>
              <a:t>Урыкина</a:t>
            </a:r>
            <a:r>
              <a:rPr lang="ru-RU" sz="3200" b="1" dirty="0" smtClean="0">
                <a:solidFill>
                  <a:srgbClr val="002060"/>
                </a:solidFill>
              </a:rPr>
              <a:t> Ольга, Пискун Полина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8345" y="6488666"/>
            <a:ext cx="80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2017 г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255793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25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25" name="Слайд" r:id="rId3" imgW="4568900" imgH="3425883" progId="PowerPoint.Slide.12">
              <p:embed/>
            </p:oleObj>
          </a:graphicData>
        </a:graphic>
      </p:graphicFrame>
      <p:pic>
        <p:nvPicPr>
          <p:cNvPr id="1029" name="Picture 5" descr="F:\Desktop\Работы Селезнева Е.С\Героическое небо\водопьянов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3786190"/>
            <a:ext cx="2786050" cy="307181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214810" y="3786190"/>
            <a:ext cx="2845779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Водопьянов Михаил Васильевич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Герой Советского союза, летчик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-285776"/>
            <a:ext cx="4500562" cy="7143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4571999" cy="690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3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66"/>
            <a:ext cx="2779528" cy="16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428992" y="857232"/>
            <a:ext cx="484549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Экипаж самолета Глазкова В. в Вашингтоне, </a:t>
            </a:r>
          </a:p>
          <a:p>
            <a:r>
              <a:rPr lang="ru-RU" dirty="0" smtClean="0"/>
              <a:t>август-сентябрь 1944 г.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5715016"/>
            <a:ext cx="9144000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dirty="0" smtClean="0"/>
              <a:t>С 21 августа по 7 ноября 1944 года руководители Китая, Советского Союза, Великобритании и Соединённых Штатов Америки провели ряд встреч на вилле </a:t>
            </a:r>
            <a:r>
              <a:rPr lang="ru-RU" sz="1400" dirty="0" err="1" smtClean="0"/>
              <a:t>Думбартон-Оукс</a:t>
            </a:r>
            <a:r>
              <a:rPr lang="ru-RU" sz="1400" dirty="0" smtClean="0"/>
              <a:t> под Вашингтоном, США, для выработки принципов и целей будущей международной организации  - ООН. На фото: Громыко А.А.</a:t>
            </a:r>
            <a:endParaRPr lang="ru-RU" sz="1400" dirty="0"/>
          </a:p>
        </p:txBody>
      </p:sp>
      <p:pic>
        <p:nvPicPr>
          <p:cNvPr id="38917" name="Picture 5" descr="Ветковский район, город Ветка, Андрей Андреевич Громыко, деревня Старые Громыки, Ветковщи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3500438"/>
            <a:ext cx="2857500" cy="2085976"/>
          </a:xfrm>
          <a:prstGeom prst="rect">
            <a:avLst/>
          </a:prstGeom>
          <a:noFill/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463" y="4017256"/>
            <a:ext cx="2212959" cy="1585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00034" y="3429000"/>
            <a:ext cx="15916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Су -47 Дакота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41" name="Object 5"/>
          <p:cNvGraphicFramePr>
            <a:graphicFrameLocks noChangeAspect="1"/>
          </p:cNvGraphicFramePr>
          <p:nvPr/>
        </p:nvGraphicFramePr>
        <p:xfrm>
          <a:off x="-1" y="0"/>
          <a:ext cx="4958657" cy="6858000"/>
        </p:xfrm>
        <a:graphic>
          <a:graphicData uri="http://schemas.openxmlformats.org/presentationml/2006/ole">
            <p:oleObj spid="_x0000_s39941" name="Документ" r:id="rId3" imgW="6119059" imgH="8466642" progId="Word.Document.12">
              <p:embed/>
            </p:oleObj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285728"/>
            <a:ext cx="1853565" cy="2708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43769" y="428604"/>
            <a:ext cx="1714512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Старшина Курбатов Николай Васильевич в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составе экипажа самолета участвовал в полете по 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доставке  делегации  Украины на конференцию ООН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143512"/>
            <a:ext cx="3286116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6" descr="C:\Users\User\Desktop\oo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28" y="3071810"/>
            <a:ext cx="3367094" cy="259327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572000" y="6143644"/>
            <a:ext cx="4318042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200" dirty="0" smtClean="0"/>
              <a:t>Делегация Украины на учредительной конференции ООН,</a:t>
            </a:r>
          </a:p>
          <a:p>
            <a:r>
              <a:rPr lang="ru-RU" sz="1200" dirty="0" smtClean="0"/>
              <a:t>апрель- 26 июня 1945 г., Сан-Франциско</a:t>
            </a:r>
            <a:endParaRPr lang="ru-RU" sz="1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29" y="-243408"/>
            <a:ext cx="8748464" cy="1600200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Вклад </a:t>
            </a:r>
            <a:r>
              <a:rPr lang="ru-RU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тайшетцев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историю </a:t>
            </a:r>
            <a:r>
              <a:rPr lang="ru-RU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АлСиба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b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Заключенные </a:t>
            </a:r>
            <a:r>
              <a:rPr lang="ru-RU" sz="2800" b="1" dirty="0" err="1" smtClean="0">
                <a:solidFill>
                  <a:srgbClr val="FF0000"/>
                </a:solidFill>
              </a:rPr>
              <a:t>Южлага</a:t>
            </a:r>
            <a:r>
              <a:rPr lang="ru-RU" sz="2800" b="1" dirty="0" smtClean="0">
                <a:solidFill>
                  <a:srgbClr val="FF0000"/>
                </a:solidFill>
              </a:rPr>
              <a:t> на </a:t>
            </a:r>
            <a:r>
              <a:rPr lang="ru-RU" sz="2800" b="1" dirty="0" err="1" smtClean="0">
                <a:solidFill>
                  <a:srgbClr val="FF0000"/>
                </a:solidFill>
              </a:rPr>
              <a:t>АлСибе</a:t>
            </a:r>
            <a:r>
              <a:rPr lang="ru-RU" sz="2800" b="1" dirty="0" smtClean="0">
                <a:solidFill>
                  <a:srgbClr val="FF0000"/>
                </a:solidFill>
              </a:rPr>
              <a:t>: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5569505" cy="4139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68144" y="1628800"/>
            <a:ext cx="30598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/>
              <a:t>В </a:t>
            </a:r>
            <a:r>
              <a:rPr lang="ru-RU" u="sng" dirty="0">
                <a:solidFill>
                  <a:srgbClr val="FF0000"/>
                </a:solidFill>
              </a:rPr>
              <a:t>марте</a:t>
            </a:r>
            <a:r>
              <a:rPr lang="ru-RU" u="sng" dirty="0"/>
              <a:t> </a:t>
            </a:r>
            <a:r>
              <a:rPr lang="ru-RU" u="sng" dirty="0" smtClean="0"/>
              <a:t>1941г</a:t>
            </a:r>
            <a:r>
              <a:rPr lang="ru-RU" dirty="0"/>
              <a:t>. </a:t>
            </a:r>
            <a:r>
              <a:rPr lang="ru-RU" dirty="0" err="1"/>
              <a:t>Южлагу</a:t>
            </a:r>
            <a:r>
              <a:rPr lang="ru-RU" dirty="0"/>
              <a:t> было поручено специальное строительство № 218   – аэродром в Красноярске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</a:p>
          <a:p>
            <a:r>
              <a:rPr lang="ru-RU" dirty="0" smtClean="0"/>
              <a:t>Строительство </a:t>
            </a:r>
            <a:r>
              <a:rPr lang="ru-RU" dirty="0"/>
              <a:t>велось </a:t>
            </a:r>
            <a:r>
              <a:rPr lang="ru-RU" dirty="0" smtClean="0"/>
              <a:t>силами </a:t>
            </a:r>
            <a:r>
              <a:rPr lang="ru-RU" dirty="0"/>
              <a:t>1729 заключенных, 459 вольнонаёмных рабочих и служащих. Основная часть проекта - лётное </a:t>
            </a:r>
            <a:r>
              <a:rPr lang="ru-RU" dirty="0" smtClean="0"/>
              <a:t>полотно </a:t>
            </a:r>
            <a:r>
              <a:rPr lang="ru-RU" dirty="0"/>
              <a:t>площадью в 70.0 </a:t>
            </a:r>
            <a:r>
              <a:rPr lang="ru-RU" dirty="0" err="1"/>
              <a:t>кв.га</a:t>
            </a:r>
            <a:r>
              <a:rPr lang="ru-RU" dirty="0"/>
              <a:t>, принято в эксплуатацию </a:t>
            </a:r>
            <a:r>
              <a:rPr lang="ru-RU" u="sng" dirty="0"/>
              <a:t>23 октября 1941 г.</a:t>
            </a:r>
          </a:p>
        </p:txBody>
      </p:sp>
    </p:spTree>
    <p:extLst>
      <p:ext uri="{BB962C8B-B14F-4D97-AF65-F5344CB8AC3E}">
        <p14:creationId xmlns="" xmlns:p14="http://schemas.microsoft.com/office/powerpoint/2010/main" val="129265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826675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Красноярске аэропорт имел две бетонные ВПП 1000 на 80 метров, четыре ангара, служебные помещения,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техсклад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гараж,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водомаслогрейку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Самолеты обслуживал специальный батальон аэродромного обслуживания. Также в аэропорту базировалась Харьковская военная авиационная школа, эвакуированная в наш город в начале войны.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авиамастерских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этой школы в Покровке ремонтировали пригнанные самолеты, готовили их к отправке на фронт, красили. С истребителей снимали крылья и грузили на ж.-д. платформы, бомбардировщики летели своим ходом.  </a:t>
            </a:r>
            <a:endParaRPr lang="ru-RU" sz="4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4000528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85728"/>
            <a:ext cx="458948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3440" y="0"/>
            <a:ext cx="194056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player.myshared.ru/4/75995/slides/slide_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User\Desktop\slide_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G:\Героическое небо\Глазков ли.di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16036"/>
            <a:ext cx="1922357" cy="28144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638" y="0"/>
            <a:ext cx="6781800" cy="1294495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Вклад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тайшетцев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историю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АлСиба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b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dirty="0" err="1" smtClean="0"/>
              <a:t>Тайшетцы</a:t>
            </a:r>
            <a:r>
              <a:rPr lang="ru-RU" sz="2700" dirty="0" smtClean="0"/>
              <a:t> в небе  АлСиба:</a:t>
            </a:r>
            <a:endParaRPr lang="ru-RU" sz="27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3857" y="4340655"/>
            <a:ext cx="2880320" cy="17539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Участвовал </a:t>
            </a:r>
            <a:r>
              <a:rPr lang="ru-RU" sz="1800" dirty="0"/>
              <a:t>в перевозке </a:t>
            </a:r>
            <a:r>
              <a:rPr lang="ru-RU" sz="1800" dirty="0" smtClean="0"/>
              <a:t>делегации на конференцию </a:t>
            </a:r>
            <a:r>
              <a:rPr lang="ru-RU" sz="1800" dirty="0"/>
              <a:t>по  проблемам создания </a:t>
            </a:r>
            <a:r>
              <a:rPr lang="ru-RU" sz="1800" dirty="0" smtClean="0"/>
              <a:t>ООН в Вашингтоне.</a:t>
            </a:r>
            <a:endParaRPr lang="ru-RU" sz="1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58000" y="4230122"/>
            <a:ext cx="12841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В. </a:t>
            </a:r>
            <a:r>
              <a:rPr lang="ru-RU" dirty="0"/>
              <a:t>Глазков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119" y="1243229"/>
            <a:ext cx="1853565" cy="2708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131840" y="4414788"/>
            <a:ext cx="29928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составе </a:t>
            </a:r>
            <a:r>
              <a:rPr lang="ru-RU" dirty="0"/>
              <a:t>экипажа </a:t>
            </a:r>
            <a:r>
              <a:rPr lang="ru-RU" dirty="0" smtClean="0"/>
              <a:t>доставил </a:t>
            </a:r>
            <a:r>
              <a:rPr lang="ru-RU" dirty="0"/>
              <a:t>советскую делегацию </a:t>
            </a:r>
            <a:r>
              <a:rPr lang="ru-RU" dirty="0" smtClean="0"/>
              <a:t>на учредительную </a:t>
            </a:r>
            <a:r>
              <a:rPr lang="ru-RU" dirty="0"/>
              <a:t>конференцию ООН в г. </a:t>
            </a:r>
            <a:r>
              <a:rPr lang="ru-RU" dirty="0" smtClean="0"/>
              <a:t>Сан-Франциско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783" y="4025067"/>
            <a:ext cx="1384238" cy="45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749" y="1230253"/>
            <a:ext cx="2004913" cy="272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268749" y="4653040"/>
            <a:ext cx="23225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Бортрадист </a:t>
            </a:r>
            <a:r>
              <a:rPr lang="ru-RU" dirty="0"/>
              <a:t>3-го перегоночного полка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856" y="4104853"/>
            <a:ext cx="1208697" cy="485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7133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463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 descr="G:\Героическое небо\Глазков ли.di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1922357" cy="28144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929066"/>
            <a:ext cx="458670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357818" y="5643578"/>
            <a:ext cx="315208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Глазков В.Д. с экипажем </a:t>
            </a:r>
          </a:p>
          <a:p>
            <a:r>
              <a:rPr lang="ru-RU" dirty="0" smtClean="0"/>
              <a:t>в Вашингтоне. Второй слева</a:t>
            </a:r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892358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857356" y="6286520"/>
            <a:ext cx="64421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Был представлен к награждению орденом «Красная звезда»</a:t>
            </a:r>
            <a:endParaRPr lang="ru-RU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4429132"/>
            <a:ext cx="2002365" cy="150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37983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7" y="0"/>
            <a:ext cx="4786313" cy="3589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142976" y="1142984"/>
            <a:ext cx="31566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Медаль «За боевые заслуги»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3500438"/>
            <a:ext cx="2516960" cy="3121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94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85728"/>
            <a:ext cx="1853565" cy="2708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14744" y="4643446"/>
            <a:ext cx="37147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Медаль «За боевые заслуги»</a:t>
            </a:r>
            <a:endParaRPr lang="ru-RU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91210" y="4357694"/>
            <a:ext cx="1652790" cy="2049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79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214942" y="4214818"/>
            <a:ext cx="22247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Медаль «За отвагу»</a:t>
            </a:r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5992"/>
            <a:ext cx="2004913" cy="272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72396" y="4143380"/>
            <a:ext cx="1284265" cy="18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User\Desktop\slide_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User\Desktop\slide_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player.myshared.ru/4/75995/slides/slide_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684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0"/>
            <a:ext cx="4429124" cy="6956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29066"/>
            <a:ext cx="5206051" cy="2935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3929066"/>
            <a:ext cx="58882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 err="1" smtClean="0"/>
              <a:t>Бомбардирвщик</a:t>
            </a:r>
            <a:r>
              <a:rPr lang="ru-RU" b="1" dirty="0" smtClean="0"/>
              <a:t> ИЛ-4, потерпел крушение в 1943 г.</a:t>
            </a:r>
            <a:endParaRPr lang="ru-RU" b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3306" y="500042"/>
            <a:ext cx="5357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Изольда Дмитриевна Щербакова, п.Лесогорск,</a:t>
            </a:r>
          </a:p>
          <a:p>
            <a:r>
              <a:rPr lang="ru-RU" dirty="0" smtClean="0"/>
              <a:t>Школа – интернат №11, организатор экспедиции</a:t>
            </a:r>
            <a:endParaRPr lang="ru-RU" dirty="0"/>
          </a:p>
        </p:txBody>
      </p:sp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786058"/>
            <a:ext cx="2619375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71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63" y="144463"/>
            <a:ext cx="3213091" cy="2484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71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1214422"/>
            <a:ext cx="5000659" cy="2792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71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98" y="3000372"/>
            <a:ext cx="26670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643042" y="6143644"/>
            <a:ext cx="61443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Школьники, участники экспедиции с деталями самолета</a:t>
            </a:r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4290"/>
            <a:ext cx="91440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Поисковики вновь отправляются в тайгу 28-30 октября  2005 г.</a:t>
            </a:r>
          </a:p>
          <a:p>
            <a:pPr algn="just"/>
            <a:r>
              <a:rPr lang="ru-RU" sz="1400" dirty="0" smtClean="0"/>
              <a:t>Состав экспедиции: Чистова Татьяна Степановна, учитель </a:t>
            </a:r>
            <a:r>
              <a:rPr lang="ru-RU" sz="1400" dirty="0" err="1" smtClean="0"/>
              <a:t>Половино-Черемховской</a:t>
            </a:r>
            <a:r>
              <a:rPr lang="ru-RU" sz="1400" dirty="0" smtClean="0"/>
              <a:t> школы, Березовская Ирина Михайловна, методист по краеведческой работе </a:t>
            </a:r>
            <a:r>
              <a:rPr lang="ru-RU" sz="1400" dirty="0" err="1" smtClean="0"/>
              <a:t>Тайшетского</a:t>
            </a:r>
            <a:r>
              <a:rPr lang="ru-RU" sz="1400" dirty="0" smtClean="0"/>
              <a:t> Управления образования, </a:t>
            </a:r>
            <a:r>
              <a:rPr lang="ru-RU" sz="1400" dirty="0" err="1" smtClean="0"/>
              <a:t>Жмулёв</a:t>
            </a:r>
            <a:r>
              <a:rPr lang="ru-RU" sz="1400" dirty="0" smtClean="0"/>
              <a:t> Петр Георгиевич, представитель военкомата, лётчик, </a:t>
            </a:r>
            <a:r>
              <a:rPr lang="ru-RU" sz="1400" dirty="0" err="1" smtClean="0"/>
              <a:t>Жмулёва</a:t>
            </a:r>
            <a:r>
              <a:rPr lang="ru-RU" sz="1400" dirty="0" smtClean="0"/>
              <a:t> Наталья Алексеевна, учитель истории школы №85, ребята-поисковики Иванов Андрей, Семёнов Владимир, </a:t>
            </a:r>
            <a:r>
              <a:rPr lang="ru-RU" sz="1400" dirty="0" err="1" smtClean="0"/>
              <a:t>Смородов</a:t>
            </a:r>
            <a:r>
              <a:rPr lang="ru-RU" sz="1400" dirty="0" smtClean="0"/>
              <a:t> Артём, </a:t>
            </a:r>
            <a:r>
              <a:rPr lang="ru-RU" sz="1400" dirty="0" err="1" smtClean="0"/>
              <a:t>Станиславчик</a:t>
            </a:r>
            <a:r>
              <a:rPr lang="ru-RU" sz="1400" dirty="0" smtClean="0"/>
              <a:t> Евгений, Алексеев Андрей и водитель Алёнин Юрий Михайлович. Проводником пошёл житель села </a:t>
            </a:r>
            <a:r>
              <a:rPr lang="ru-RU" sz="1400" dirty="0" err="1" smtClean="0"/>
              <a:t>Бузыканово</a:t>
            </a:r>
            <a:r>
              <a:rPr lang="ru-RU" sz="1400" dirty="0" smtClean="0"/>
              <a:t> Виктор Викторович Павловский.</a:t>
            </a:r>
            <a:endParaRPr lang="ru-RU" sz="1400" dirty="0"/>
          </a:p>
        </p:txBody>
      </p:sp>
      <p:pic>
        <p:nvPicPr>
          <p:cNvPr id="73730" name="Picture 2" descr="https://arhivurokov.ru/multiurok/4/d/5/4d51a541bbf6fdb670285ee6c939355e3295d303/slied-trassy-aliaska-sibir-v-taishietskom-raionie_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785926"/>
            <a:ext cx="6715172" cy="4413799"/>
          </a:xfrm>
          <a:prstGeom prst="rect">
            <a:avLst/>
          </a:prstGeom>
          <a:noFill/>
        </p:spPr>
      </p:pic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1714488"/>
            <a:ext cx="3365045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607024" y="6215082"/>
            <a:ext cx="4975016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mtClean="0"/>
              <a:t>Б-25 </a:t>
            </a:r>
            <a:r>
              <a:rPr lang="ru-RU" dirty="0" smtClean="0"/>
              <a:t>«Митчелл», потерпел крушение в 1946 г..</a:t>
            </a: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User\Desktop\slide_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User\Desktop\slide_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mypresentation.ru/documents/22dbe9224956c06f1027bc541dfe9582/img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357826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rgbClr val="FF0000"/>
                </a:solidFill>
              </a:rPr>
              <a:t>9 </a:t>
            </a:r>
            <a:r>
              <a:rPr lang="ru-RU" dirty="0">
                <a:solidFill>
                  <a:srgbClr val="FF0000"/>
                </a:solidFill>
              </a:rPr>
              <a:t>октября 1941 </a:t>
            </a:r>
            <a:r>
              <a:rPr lang="ru-RU" dirty="0"/>
              <a:t>года Госкомитет обороны принял решение об организации доставки самолётов из США в СССР через территорию Сибири</a:t>
            </a:r>
            <a:r>
              <a:rPr lang="ru-RU" dirty="0" smtClean="0"/>
              <a:t>. ( </a:t>
            </a:r>
            <a:r>
              <a:rPr lang="ru-RU" dirty="0"/>
              <a:t>Это </a:t>
            </a:r>
            <a:r>
              <a:rPr lang="ru-RU" dirty="0" smtClean="0"/>
              <a:t>76  лет назад) Воздушное </a:t>
            </a:r>
            <a:r>
              <a:rPr lang="ru-RU" dirty="0"/>
              <a:t>сообщение получило название «Красноярская воздушная трасса». </a:t>
            </a:r>
            <a:r>
              <a:rPr lang="ru-RU" sz="2400" dirty="0" smtClean="0">
                <a:solidFill>
                  <a:srgbClr val="FF0000"/>
                </a:solidFill>
              </a:rPr>
              <a:t>11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ноября 1942 года </a:t>
            </a:r>
            <a:r>
              <a:rPr lang="ru-RU" dirty="0"/>
              <a:t>в Красноярск прибыла первая партия самолётов</a:t>
            </a:r>
            <a:r>
              <a:rPr lang="ru-RU" dirty="0" smtClean="0"/>
              <a:t>.  </a:t>
            </a:r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330642"/>
            <a:ext cx="8643999" cy="482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Героическое небо\alsib_003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46635"/>
            <a:ext cx="9001156" cy="67525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G:\Героическое небо\alsib_003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785926"/>
            <a:ext cx="2045122" cy="29289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User\Desktop\slide_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6781800" cy="1240160"/>
          </a:xfrm>
        </p:spPr>
        <p:txBody>
          <a:bodyPr>
            <a:normAutofit/>
          </a:bodyPr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Июль 1941 –Зима 1942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24744"/>
            <a:ext cx="8568952" cy="5132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u="sng" dirty="0" smtClean="0"/>
              <a:t>Июль 1941г. - создание воздушной</a:t>
            </a:r>
          </a:p>
          <a:p>
            <a:pPr marL="0" indent="0">
              <a:buNone/>
            </a:pPr>
            <a:r>
              <a:rPr lang="ru-RU" b="1" u="sng" dirty="0" smtClean="0"/>
              <a:t>трассы Красноярск </a:t>
            </a:r>
            <a:r>
              <a:rPr lang="ru-RU" b="1" u="sng" dirty="0"/>
              <a:t>– </a:t>
            </a:r>
            <a:r>
              <a:rPr lang="ru-RU" b="1" u="sng" dirty="0" smtClean="0"/>
              <a:t>Аляска</a:t>
            </a:r>
            <a:endParaRPr lang="ru-RU" b="1" u="sng" dirty="0"/>
          </a:p>
          <a:p>
            <a:pPr marL="0" indent="0">
              <a:buNone/>
            </a:pPr>
            <a:endParaRPr lang="ru-RU" sz="1200" b="1" dirty="0"/>
          </a:p>
          <a:p>
            <a:pPr marL="0" indent="0">
              <a:buNone/>
            </a:pPr>
            <a:r>
              <a:rPr lang="ru-RU" sz="1800" b="1" u="sng" dirty="0" smtClean="0"/>
              <a:t>Цель создания трассы:</a:t>
            </a:r>
            <a:endParaRPr lang="ru-RU" dirty="0" smtClean="0"/>
          </a:p>
          <a:p>
            <a:r>
              <a:rPr lang="ru-RU" sz="1800" b="1" dirty="0" smtClean="0"/>
              <a:t>перегон  боевых </a:t>
            </a:r>
            <a:r>
              <a:rPr lang="ru-RU" sz="1800" b="1" dirty="0"/>
              <a:t>и транспортных </a:t>
            </a:r>
            <a:endParaRPr lang="ru-RU" sz="1800" b="1" dirty="0" smtClean="0"/>
          </a:p>
          <a:p>
            <a:pPr marL="0" indent="0">
              <a:buNone/>
            </a:pPr>
            <a:r>
              <a:rPr lang="ru-RU" sz="1800" b="1" dirty="0" smtClean="0"/>
              <a:t>самолетов</a:t>
            </a:r>
          </a:p>
          <a:p>
            <a:r>
              <a:rPr lang="ru-RU" sz="1800" b="1" dirty="0" smtClean="0"/>
              <a:t> перевозка </a:t>
            </a:r>
            <a:r>
              <a:rPr lang="ru-RU" sz="1800" b="1" dirty="0"/>
              <a:t>медикаментов и других </a:t>
            </a:r>
            <a:endParaRPr lang="ru-RU" sz="1800" b="1" dirty="0" smtClean="0"/>
          </a:p>
          <a:p>
            <a:pPr marL="0" indent="0">
              <a:buNone/>
            </a:pPr>
            <a:r>
              <a:rPr lang="ru-RU" sz="1800" b="1" dirty="0" smtClean="0"/>
              <a:t>важных грузов</a:t>
            </a:r>
          </a:p>
          <a:p>
            <a:r>
              <a:rPr lang="ru-RU" sz="1800" b="1" dirty="0" smtClean="0"/>
              <a:t>перевозка    дипломатических </a:t>
            </a:r>
          </a:p>
          <a:p>
            <a:pPr marL="0" indent="0">
              <a:buNone/>
            </a:pPr>
            <a:r>
              <a:rPr lang="ru-RU" sz="1800" b="1" dirty="0" smtClean="0"/>
              <a:t>работников и почты</a:t>
            </a:r>
          </a:p>
          <a:p>
            <a:pPr marL="0" indent="0">
              <a:buNone/>
            </a:pPr>
            <a:r>
              <a:rPr lang="ru-RU" sz="1800" b="1" dirty="0" smtClean="0"/>
              <a:t> </a:t>
            </a:r>
          </a:p>
          <a:p>
            <a:pPr marL="0" indent="0">
              <a:buNone/>
            </a:pPr>
            <a:r>
              <a:rPr lang="ru-RU" sz="1400" b="1" dirty="0" smtClean="0"/>
              <a:t>Протяженность трассы: 6306 </a:t>
            </a:r>
            <a:r>
              <a:rPr lang="ru-RU" sz="1400" b="1" dirty="0"/>
              <a:t>км </a:t>
            </a:r>
            <a:endParaRPr lang="ru-RU" sz="1400" b="1" dirty="0" smtClean="0"/>
          </a:p>
          <a:p>
            <a:pPr marL="0" indent="0">
              <a:buNone/>
            </a:pPr>
            <a:r>
              <a:rPr lang="ru-RU" sz="1400" b="1" dirty="0" smtClean="0"/>
              <a:t>(</a:t>
            </a:r>
            <a:r>
              <a:rPr lang="ru-RU" sz="1400" b="1" dirty="0"/>
              <a:t>6500 км</a:t>
            </a:r>
            <a:r>
              <a:rPr lang="ru-RU" sz="1400" b="1" dirty="0" smtClean="0"/>
              <a:t>). Общая протяженность</a:t>
            </a:r>
            <a:r>
              <a:rPr lang="ru-RU" sz="1400" dirty="0" smtClean="0"/>
              <a:t>  </a:t>
            </a:r>
          </a:p>
          <a:p>
            <a:pPr marL="0" indent="0">
              <a:buNone/>
            </a:pPr>
            <a:r>
              <a:rPr lang="ru-RU" sz="1400" dirty="0" smtClean="0"/>
              <a:t>трассы более </a:t>
            </a:r>
            <a:r>
              <a:rPr lang="ru-RU" sz="1400" b="1" dirty="0" smtClean="0">
                <a:solidFill>
                  <a:srgbClr val="FF0000"/>
                </a:solidFill>
              </a:rPr>
              <a:t>14 000 км</a:t>
            </a:r>
            <a:r>
              <a:rPr lang="ru-RU" sz="1400" dirty="0" smtClean="0"/>
              <a:t>., 30 аэропортов и аэродромов, </a:t>
            </a:r>
          </a:p>
          <a:p>
            <a:pPr marL="0" indent="0">
              <a:buNone/>
            </a:pPr>
            <a:r>
              <a:rPr lang="ru-RU" sz="1400" dirty="0" smtClean="0"/>
              <a:t>274 зданий, ангары, гостиницы и др.</a:t>
            </a:r>
            <a:endParaRPr lang="ru-RU" sz="1400" dirty="0"/>
          </a:p>
        </p:txBody>
      </p:sp>
      <p:pic>
        <p:nvPicPr>
          <p:cNvPr id="1026" name="Picture 2" descr="G:\Героическое небо\alsib_003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20688"/>
            <a:ext cx="3935438" cy="56362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5021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378</TotalTime>
  <Words>623</Words>
  <Application>Microsoft Office PowerPoint</Application>
  <PresentationFormat>Экран (4:3)</PresentationFormat>
  <Paragraphs>71</Paragraphs>
  <Slides>34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Официальная</vt:lpstr>
      <vt:lpstr>Поток</vt:lpstr>
      <vt:lpstr>Трек</vt:lpstr>
      <vt:lpstr>Слайд</vt:lpstr>
      <vt:lpstr>Документ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Июль 1941 –Зима 1942</vt:lpstr>
      <vt:lpstr>Слайд 10</vt:lpstr>
      <vt:lpstr>Слайд 11</vt:lpstr>
      <vt:lpstr>Слайд 12</vt:lpstr>
      <vt:lpstr>ТАЙШЕТЦЫ В ИСТОРИИ АЛСИБА</vt:lpstr>
      <vt:lpstr>Слайд 14</vt:lpstr>
      <vt:lpstr>Слайд 15</vt:lpstr>
      <vt:lpstr>Слайд 16</vt:lpstr>
      <vt:lpstr>Слайд 17</vt:lpstr>
      <vt:lpstr>Вклад тайшетцев в историю АлСиба: Заключенные Южлага на АлСибе:</vt:lpstr>
      <vt:lpstr>Слайд 19</vt:lpstr>
      <vt:lpstr>Слайд 20</vt:lpstr>
      <vt:lpstr>Вклад тайшетцев в историю АлСиба: Тайшетцы в небе  АлСиба: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Босс</dc:creator>
  <cp:lastModifiedBy>Босс</cp:lastModifiedBy>
  <cp:revision>52</cp:revision>
  <dcterms:created xsi:type="dcterms:W3CDTF">2017-10-15T00:08:57Z</dcterms:created>
  <dcterms:modified xsi:type="dcterms:W3CDTF">2020-04-06T09:29:07Z</dcterms:modified>
</cp:coreProperties>
</file>