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20" r:id="rId3"/>
  </p:sldMasterIdLst>
  <p:sldIdLst>
    <p:sldId id="257" r:id="rId4"/>
    <p:sldId id="258" r:id="rId5"/>
    <p:sldId id="259" r:id="rId6"/>
    <p:sldId id="260" r:id="rId7"/>
    <p:sldId id="261" r:id="rId8"/>
    <p:sldId id="285" r:id="rId9"/>
    <p:sldId id="287" r:id="rId10"/>
    <p:sldId id="263" r:id="rId11"/>
    <p:sldId id="262" r:id="rId12"/>
    <p:sldId id="288" r:id="rId13"/>
    <p:sldId id="286" r:id="rId14"/>
    <p:sldId id="264" r:id="rId15"/>
    <p:sldId id="266" r:id="rId16"/>
    <p:sldId id="265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6" r:id="rId25"/>
    <p:sldId id="275" r:id="rId26"/>
    <p:sldId id="277" r:id="rId27"/>
    <p:sldId id="278" r:id="rId28"/>
    <p:sldId id="279" r:id="rId29"/>
    <p:sldId id="280" r:id="rId30"/>
    <p:sldId id="283" r:id="rId31"/>
    <p:sldId id="284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631CEB0-7DAC-4553-AED5-EC5F40BFADC8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A05DF4F-C2AF-472B-9873-D2F660D06C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_________Microsoft_Office_Word2.docx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___Microsoft_Office_Word3.docx"/><Relationship Id="rId3" Type="http://schemas.openxmlformats.org/officeDocument/2006/relationships/image" Target="../media/image33.jpeg"/><Relationship Id="rId7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package" Target="../embeddings/_________Microsoft_Office_Word4.doc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5.docx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6.sldx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kraev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1150" cy="521495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28604"/>
            <a:ext cx="1212827" cy="1177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785918" y="428604"/>
            <a:ext cx="7358082" cy="400110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Конкурс краеведов, работающих с молодежью, 2020 г.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214950"/>
            <a:ext cx="914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Участник конкурса:</a:t>
            </a:r>
          </a:p>
          <a:p>
            <a:pPr algn="ctr"/>
            <a:r>
              <a:rPr lang="ru-RU" sz="2400" b="1" dirty="0" smtClean="0"/>
              <a:t>Селезнев Евгений Сергеевич,  </a:t>
            </a:r>
          </a:p>
          <a:p>
            <a:pPr algn="ctr"/>
            <a:r>
              <a:rPr lang="ru-RU" sz="2000" dirty="0" smtClean="0"/>
              <a:t>педагог дополнительного образования МБОУДОД «Радуга»,</a:t>
            </a:r>
          </a:p>
          <a:p>
            <a:pPr algn="ctr"/>
            <a:r>
              <a:rPr lang="ru-RU" sz="2000" dirty="0" smtClean="0"/>
              <a:t>г.Тайшет Иркутская область</a:t>
            </a:r>
          </a:p>
          <a:p>
            <a:pPr algn="ctr"/>
            <a:r>
              <a:rPr lang="ru-RU" sz="2000" i="1" dirty="0" smtClean="0">
                <a:solidFill>
                  <a:srgbClr val="FFC000"/>
                </a:solidFill>
              </a:rPr>
              <a:t>30 лет краеведческой работы </a:t>
            </a:r>
            <a:endParaRPr lang="ru-RU" sz="2000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2310" y="0"/>
            <a:ext cx="70916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C:\Users\User\Desktop\стстьаи Павшие\ТКСИ\ткси\МОНСТР\ТКСИ\DSC_00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14422"/>
            <a:ext cx="6143668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00298" y="5857892"/>
            <a:ext cx="585791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На фотографии:  Территория бывшего Тайшетского комбината стройиндустрии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929198"/>
            <a:ext cx="871540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         </a:t>
            </a:r>
            <a:r>
              <a:rPr lang="ru-RU" sz="2800" dirty="0" smtClean="0">
                <a:solidFill>
                  <a:srgbClr val="FF0000"/>
                </a:solidFill>
              </a:rPr>
              <a:t>Павшие цитадели БАМа: ТКСИ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857628"/>
            <a:ext cx="1428760" cy="211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57158" y="285728"/>
            <a:ext cx="5917004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Самодельные книги  с краеведческими материалами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Юбилей -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6875" y="0"/>
            <a:ext cx="9850438" cy="7605713"/>
          </a:xfrm>
          <a:prstGeom prst="rect">
            <a:avLst/>
          </a:prstGeom>
          <a:noFill/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611188" y="3500438"/>
            <a:ext cx="8135937" cy="1189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3200" b="1"/>
              <a:t>Что празднуем, уважаемые тайшетцы?</a:t>
            </a:r>
          </a:p>
          <a:p>
            <a:pPr algn="ctr"/>
            <a:endParaRPr lang="ru-RU" sz="2000" b="1" i="1"/>
          </a:p>
          <a:p>
            <a:pPr algn="ctr"/>
            <a:r>
              <a:rPr lang="ru-RU" sz="2000" b="1" i="1"/>
              <a:t>Размышления над юбилейными датами Тайшета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80822a6s-19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5738" y="-376238"/>
            <a:ext cx="9515476" cy="761047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214346" y="5657671"/>
            <a:ext cx="9572692" cy="1200329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Сайт «Подвиг народа»  как исторический источник по истории Тайшетского района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периода Великой Отечественной войны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85720" y="0"/>
          <a:ext cx="4429156" cy="5929330"/>
        </p:xfrm>
        <a:graphic>
          <a:graphicData uri="http://schemas.openxmlformats.org/presentationml/2006/ole">
            <p:oleObj spid="_x0000_s2050" name="Документ" r:id="rId3" imgW="9937063" imgH="6575143" progId="Word.Document.12">
              <p:embed/>
            </p:oleObj>
          </a:graphicData>
        </a:graphic>
      </p:graphicFrame>
      <p:pic>
        <p:nvPicPr>
          <p:cNvPr id="1027" name="Picture 3" descr="F:\материалы с раб стола 27.08.2018\фото к сайту\данные о наградах по каждому тому БПТ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1001" y="0"/>
            <a:ext cx="4432999" cy="585789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42910" y="5929330"/>
            <a:ext cx="8040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Из работы Пискун Полины, таблицы статистического анализа</a:t>
            </a:r>
            <a:endParaRPr lang="ru-RU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Rar$DIa6072.18809\Приложение 9 Фото справочни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876"/>
            <a:ext cx="4071934" cy="3053942"/>
          </a:xfrm>
          <a:prstGeom prst="rect">
            <a:avLst/>
          </a:prstGeom>
          <a:noFill/>
        </p:spPr>
      </p:pic>
      <p:pic>
        <p:nvPicPr>
          <p:cNvPr id="2054" name="Picture 6" descr="F:\материалы с раб стола 27.08.2018\фото к сайту\БПТ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571876"/>
            <a:ext cx="3929090" cy="3071834"/>
          </a:xfrm>
          <a:prstGeom prst="rect">
            <a:avLst/>
          </a:prstGeom>
          <a:noFill/>
        </p:spPr>
      </p:pic>
      <p:pic>
        <p:nvPicPr>
          <p:cNvPr id="2051" name="Picture 3" descr="F:\диск д\Героическое небо\пискун полин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44845" y="0"/>
            <a:ext cx="4299155" cy="38741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31941" y="5429264"/>
            <a:ext cx="5412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Составители сборника Булыгин Г.,  Петров В. 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072198" y="3714752"/>
            <a:ext cx="2016899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Пискун Полина </a:t>
            </a:r>
            <a:endParaRPr lang="ru-RU" dirty="0"/>
          </a:p>
        </p:txBody>
      </p:sp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0" y="0"/>
          <a:ext cx="6000760" cy="6858000"/>
        </p:xfrm>
        <a:graphic>
          <a:graphicData uri="http://schemas.openxmlformats.org/presentationml/2006/ole">
            <p:oleObj spid="_x0000_s1026" name="Документ" r:id="rId6" imgW="6105053" imgH="9129377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Героическое небо\c962aca3d3aceb7d53595017cbe475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994" y="25539"/>
            <a:ext cx="12146594" cy="68324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785794"/>
            <a:ext cx="8929718" cy="1470025"/>
          </a:xfrm>
        </p:spPr>
        <p:txBody>
          <a:bodyPr>
            <a:noAutofit/>
          </a:bodyPr>
          <a:lstStyle/>
          <a:p>
            <a:pPr algn="r"/>
            <a:r>
              <a:rPr lang="ru-RU" sz="7200" b="1" i="1" u="sng" dirty="0" smtClean="0"/>
              <a:t>ТАЙШЕТЦЫ В ИСТОРИИ АЛСИБА</a:t>
            </a:r>
            <a:endParaRPr lang="ru-RU" sz="7200" b="1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285916" y="4379727"/>
            <a:ext cx="6470492" cy="2108939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3200" b="1" u="sng" dirty="0" smtClean="0">
                <a:solidFill>
                  <a:srgbClr val="002060"/>
                </a:solidFill>
              </a:rPr>
              <a:t>Научные руководители: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учитель истории Селезнёв Е.С.,  Селезнёва Т.А.,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МКОУ «СОШ №85 имени Героя Советского союза </a:t>
            </a:r>
            <a:r>
              <a:rPr lang="ru-RU" sz="3200" b="1" dirty="0" err="1" smtClean="0">
                <a:solidFill>
                  <a:srgbClr val="002060"/>
                </a:solidFill>
              </a:rPr>
              <a:t>Н.Д.Пахотищева</a:t>
            </a:r>
            <a:r>
              <a:rPr lang="ru-RU" sz="3200" b="1" dirty="0" smtClean="0">
                <a:solidFill>
                  <a:srgbClr val="002060"/>
                </a:solidFill>
              </a:rPr>
              <a:t> г.Тайшета»</a:t>
            </a:r>
          </a:p>
          <a:p>
            <a:pPr algn="ctr"/>
            <a:r>
              <a:rPr lang="ru-RU" sz="3200" b="1" u="sng" dirty="0" smtClean="0">
                <a:solidFill>
                  <a:srgbClr val="002060"/>
                </a:solidFill>
              </a:rPr>
              <a:t>Выполнили</a:t>
            </a:r>
            <a:r>
              <a:rPr lang="ru-RU" sz="3200" b="1" dirty="0" smtClean="0">
                <a:solidFill>
                  <a:srgbClr val="002060"/>
                </a:solidFill>
              </a:rPr>
              <a:t>:  Фокин Вячеслав, </a:t>
            </a:r>
          </a:p>
          <a:p>
            <a:pPr algn="ctr"/>
            <a:r>
              <a:rPr lang="ru-RU" sz="3200" b="1" dirty="0" err="1" smtClean="0">
                <a:solidFill>
                  <a:srgbClr val="002060"/>
                </a:solidFill>
              </a:rPr>
              <a:t>Урыкина</a:t>
            </a:r>
            <a:r>
              <a:rPr lang="ru-RU" sz="3200" b="1" dirty="0" smtClean="0">
                <a:solidFill>
                  <a:srgbClr val="002060"/>
                </a:solidFill>
              </a:rPr>
              <a:t> Ольга, Пискун Полина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8345" y="6488666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2017 г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55793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0"/>
            <a:ext cx="2857489" cy="405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0" y="214290"/>
            <a:ext cx="8929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Одно из направление проекта: </a:t>
            </a:r>
          </a:p>
          <a:p>
            <a:r>
              <a:rPr lang="ru-RU" sz="2000" b="1" dirty="0" smtClean="0"/>
              <a:t>По страницам старых  районных газет</a:t>
            </a:r>
            <a:endParaRPr lang="ru-RU" sz="2000" b="1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1214422"/>
            <a:ext cx="1328747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1214422"/>
            <a:ext cx="1468943" cy="218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58612" y="1214423"/>
            <a:ext cx="1398941" cy="214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4583" name="Object 7"/>
          <p:cNvGraphicFramePr>
            <a:graphicFrameLocks noChangeAspect="1"/>
          </p:cNvGraphicFramePr>
          <p:nvPr/>
        </p:nvGraphicFramePr>
        <p:xfrm>
          <a:off x="642910" y="3500438"/>
          <a:ext cx="2214578" cy="2920992"/>
        </p:xfrm>
        <a:graphic>
          <a:graphicData uri="http://schemas.openxmlformats.org/presentationml/2006/ole">
            <p:oleObj spid="_x0000_s3074" name="Document" r:id="rId7" imgW="5925852" imgH="9010388" progId="Word.Document.8">
              <p:embed/>
            </p:oleObj>
          </a:graphicData>
        </a:graphic>
      </p:graphicFrame>
      <p:graphicFrame>
        <p:nvGraphicFramePr>
          <p:cNvPr id="24584" name="Object 8"/>
          <p:cNvGraphicFramePr>
            <a:graphicFrameLocks noChangeAspect="1"/>
          </p:cNvGraphicFramePr>
          <p:nvPr/>
        </p:nvGraphicFramePr>
        <p:xfrm>
          <a:off x="3214678" y="3500438"/>
          <a:ext cx="2235533" cy="3163490"/>
        </p:xfrm>
        <a:graphic>
          <a:graphicData uri="http://schemas.openxmlformats.org/presentationml/2006/ole">
            <p:oleObj spid="_x0000_s3075" name="Документ" r:id="rId8" imgW="6105053" imgH="9215194" progId="Word.Document.12">
              <p:embed/>
            </p:oleObj>
          </a:graphicData>
        </a:graphic>
      </p:graphicFrame>
      <p:graphicFrame>
        <p:nvGraphicFramePr>
          <p:cNvPr id="24585" name="Object 9"/>
          <p:cNvGraphicFramePr>
            <a:graphicFrameLocks noChangeAspect="1"/>
          </p:cNvGraphicFramePr>
          <p:nvPr/>
        </p:nvGraphicFramePr>
        <p:xfrm>
          <a:off x="5643570" y="3579818"/>
          <a:ext cx="2221737" cy="3278182"/>
        </p:xfrm>
        <a:graphic>
          <a:graphicData uri="http://schemas.openxmlformats.org/presentationml/2006/ole">
            <p:oleObj spid="_x0000_s3076" name="Документ" r:id="rId9" imgW="6105053" imgH="9010388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0" y="285728"/>
          <a:ext cx="4464843" cy="5909394"/>
        </p:xfrm>
        <a:graphic>
          <a:graphicData uri="http://schemas.openxmlformats.org/presentationml/2006/ole">
            <p:oleObj spid="_x0000_s4098" name="Документ" r:id="rId3" imgW="5925852" imgH="8222173" progId="Word.Document.12">
              <p:embed/>
            </p:oleObj>
          </a:graphicData>
        </a:graphic>
      </p:graphicFrame>
      <p:pic>
        <p:nvPicPr>
          <p:cNvPr id="3" name="Рисунок 2" descr="C:\Users\Хозяин\Desktop\Эта Иссл.Чуднова!\жд в войну\спецукупорка для авиабомб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500042"/>
            <a:ext cx="4124325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 flipH="1" flipV="1">
            <a:off x="285720" y="3429000"/>
            <a:ext cx="1717223" cy="2993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2428868"/>
            <a:ext cx="1357322" cy="1753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357950" y="4286256"/>
            <a:ext cx="119776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smtClean="0"/>
              <a:t>Чуднов </a:t>
            </a:r>
            <a:r>
              <a:rPr lang="ru-RU" sz="1200" dirty="0" err="1" smtClean="0"/>
              <a:t>Д</a:t>
            </a:r>
            <a:r>
              <a:rPr lang="ru-RU" sz="1200" smtClean="0"/>
              <a:t>енис</a:t>
            </a:r>
            <a:endParaRPr lang="ru-RU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brozovskiy.ru/uploadedFiles/images/750ec054f9b9b5043e61c5ce0122fed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214290"/>
            <a:ext cx="2876054" cy="4500570"/>
          </a:xfrm>
          <a:prstGeom prst="rect">
            <a:avLst/>
          </a:prstGeom>
          <a:noFill/>
        </p:spPr>
      </p:pic>
      <p:pic>
        <p:nvPicPr>
          <p:cNvPr id="5122" name="Picture 2" descr="http://taishetrn.ru/wp-content/uploads/2020/04/image-1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57752" cy="687803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857752" y="5286388"/>
            <a:ext cx="4286248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Князева Алена , 10 кл </a:t>
            </a:r>
          </a:p>
          <a:p>
            <a:pPr algn="ctr"/>
            <a:r>
              <a:rPr lang="ru-RU" b="1" dirty="0" smtClean="0"/>
              <a:t>Кино -  </a:t>
            </a:r>
            <a:r>
              <a:rPr lang="ru-RU" b="1" dirty="0"/>
              <a:t>оружие против врага </a:t>
            </a:r>
            <a:endParaRPr lang="ru-RU" b="1" dirty="0" smtClean="0"/>
          </a:p>
          <a:p>
            <a:pPr algn="ctr"/>
            <a:r>
              <a:rPr lang="ru-RU" b="1" dirty="0" smtClean="0"/>
              <a:t>Кинорепертуар </a:t>
            </a:r>
            <a:r>
              <a:rPr lang="ru-RU" b="1" dirty="0"/>
              <a:t>Тайшета в </a:t>
            </a:r>
            <a:r>
              <a:rPr lang="ru-RU" b="1" dirty="0" smtClean="0"/>
              <a:t>годы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Великой Отечественной войны (1941-1945)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72132" y="1214422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.</a:t>
            </a:r>
            <a:endParaRPr lang="ru-RU" dirty="0"/>
          </a:p>
        </p:txBody>
      </p:sp>
      <p:pic>
        <p:nvPicPr>
          <p:cNvPr id="47105" name="Picture 1" descr="C:\Users\User\Desktop\IMG_20200118_120919_resized_20200118_121256907-211x3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3571876"/>
            <a:ext cx="2009775" cy="28575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14876" y="5929330"/>
            <a:ext cx="175080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Князева Алена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4429156" cy="627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85728"/>
            <a:ext cx="4223755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286116" y="4286256"/>
            <a:ext cx="528641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Первая газета Тайшетского района</a:t>
            </a:r>
            <a:endParaRPr lang="ru-RU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F:\стенд-село\100_2479.jpg"/>
          <p:cNvPicPr>
            <a:picLocks noGrp="1" noChangeAspect="1" noChangeArrowheads="1"/>
          </p:cNvPicPr>
          <p:nvPr>
            <p:ph type="ctrTitle"/>
          </p:nvPr>
        </p:nvPicPr>
        <p:blipFill>
          <a:blip r:embed="rId2" cstate="print"/>
          <a:stretch>
            <a:fillRect/>
          </a:stretch>
        </p:blipFill>
        <p:spPr>
          <a:xfrm>
            <a:off x="60304" y="1550323"/>
            <a:ext cx="9083696" cy="5312598"/>
          </a:xfrm>
          <a:noFill/>
          <a:ln/>
        </p:spPr>
      </p:pic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57158" y="5857892"/>
            <a:ext cx="8501090" cy="646331"/>
          </a:xfrm>
          <a:prstGeom prst="rect">
            <a:avLst/>
          </a:prstGeom>
          <a:solidFill>
            <a:srgbClr val="84C7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О </a:t>
            </a:r>
            <a:r>
              <a:rPr lang="ru-RU" b="1" dirty="0" smtClean="0">
                <a:solidFill>
                  <a:schemeClr val="bg1"/>
                </a:solidFill>
              </a:rPr>
              <a:t>том, что </a:t>
            </a:r>
            <a:r>
              <a:rPr lang="ru-RU" b="1" dirty="0">
                <a:solidFill>
                  <a:schemeClr val="bg1"/>
                </a:solidFill>
              </a:rPr>
              <a:t>нам дорого, мы хотели бы знать </a:t>
            </a:r>
            <a:r>
              <a:rPr lang="ru-RU" b="1" dirty="0" smtClean="0">
                <a:solidFill>
                  <a:schemeClr val="bg1"/>
                </a:solidFill>
              </a:rPr>
              <a:t>всё;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Дорого то, что познали, поняли, почувствовали , потому и помним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85728"/>
            <a:ext cx="9144000" cy="175432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История Тайшетского района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Просветительский, образовательный проект (2003-2020 </a:t>
            </a:r>
            <a:r>
              <a:rPr lang="ru-RU" sz="2000" b="1" dirty="0" err="1" smtClean="0">
                <a:solidFill>
                  <a:schemeClr val="bg1"/>
                </a:solidFill>
              </a:rPr>
              <a:t>гг</a:t>
            </a:r>
            <a:r>
              <a:rPr lang="ru-RU" sz="2000" b="1" dirty="0" smtClean="0">
                <a:solidFill>
                  <a:schemeClr val="bg1"/>
                </a:solidFill>
              </a:rPr>
              <a:t>):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Единое историко-краеведческое информационно-методическое пространство образовательных и культурно-просветительских учреждений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1472" y="2071678"/>
            <a:ext cx="2135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2143108" y="2071678"/>
            <a:ext cx="2135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3714744" y="2071678"/>
            <a:ext cx="2135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4708042" y="714356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266" name="Picture 2" descr="http://taishetrn.ru/wp-content/uploads/2020/01/image-3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2143116"/>
            <a:ext cx="1571636" cy="202067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643306" y="2214554"/>
            <a:ext cx="3725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Педагоги Селезневы Е.С. и Т.А</a:t>
            </a:r>
            <a:endParaRPr lang="ru-RU" dirty="0"/>
          </a:p>
        </p:txBody>
      </p:sp>
      <p:pic>
        <p:nvPicPr>
          <p:cNvPr id="12289" name="Picture 1" descr="C:\Users\User\Desktop\мои фото и выпускники\DSC_068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242" y="2143116"/>
            <a:ext cx="1504702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taishetrn.ru/wp-content/uploads/2020/02/image-2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6000792" cy="397677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357950" y="571480"/>
            <a:ext cx="25002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Слева направо : Рубцов Павел, Чуднов Денис, Коренева Анастасия, Фокин Вячеслав, 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Теряева Маргарита</a:t>
            </a:r>
            <a:r>
              <a:rPr lang="ru-RU" sz="1200" dirty="0" smtClean="0"/>
              <a:t>, Сорока Евгения, Мишина Виктория , внесшие значительный вклад в изучение новых источников по истории Тайшетского района</a:t>
            </a:r>
            <a:endParaRPr lang="ru-RU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357694"/>
            <a:ext cx="801488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* </a:t>
            </a:r>
            <a:r>
              <a:rPr lang="ru-RU" b="1" dirty="0" smtClean="0">
                <a:solidFill>
                  <a:srgbClr val="FF0000"/>
                </a:solidFill>
              </a:rPr>
              <a:t>Теряева М. </a:t>
            </a:r>
            <a:r>
              <a:rPr lang="ru-RU" dirty="0" smtClean="0">
                <a:solidFill>
                  <a:srgbClr val="FF0000"/>
                </a:solidFill>
              </a:rPr>
              <a:t>– о повседневной  одежде  тайшетцев по материалам уголовной 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в «Иркутских губернских ведомостях» , конец 19в. – </a:t>
            </a:r>
            <a:r>
              <a:rPr lang="ru-RU" dirty="0" err="1" smtClean="0">
                <a:solidFill>
                  <a:srgbClr val="FF0000"/>
                </a:solidFill>
              </a:rPr>
              <a:t>нач</a:t>
            </a:r>
            <a:r>
              <a:rPr lang="ru-RU" dirty="0" smtClean="0">
                <a:solidFill>
                  <a:srgbClr val="FF0000"/>
                </a:solidFill>
              </a:rPr>
              <a:t>. 20 в.;</a:t>
            </a:r>
          </a:p>
          <a:p>
            <a:r>
              <a:rPr lang="ru-RU" dirty="0" smtClean="0"/>
              <a:t>* </a:t>
            </a:r>
            <a:r>
              <a:rPr lang="ru-RU" b="1" dirty="0" smtClean="0"/>
              <a:t>Мишина В. </a:t>
            </a:r>
            <a:r>
              <a:rPr lang="ru-RU" dirty="0" smtClean="0"/>
              <a:t>– естественное движение населения г.Тайшета в годы Великой </a:t>
            </a:r>
          </a:p>
          <a:p>
            <a:r>
              <a:rPr lang="ru-RU" dirty="0" smtClean="0"/>
              <a:t>Отечественной  войне по актам о смерти архива Тайшетского </a:t>
            </a:r>
            <a:r>
              <a:rPr lang="ru-RU" dirty="0" err="1" smtClean="0"/>
              <a:t>ЗАГСа</a:t>
            </a:r>
            <a:r>
              <a:rPr lang="ru-RU" dirty="0" smtClean="0"/>
              <a:t>; </a:t>
            </a:r>
          </a:p>
          <a:p>
            <a:r>
              <a:rPr lang="ru-RU" dirty="0" smtClean="0"/>
              <a:t>депортация поляков в Тайшетский район  по актам о рождении и смерти</a:t>
            </a:r>
          </a:p>
          <a:p>
            <a:r>
              <a:rPr lang="ru-RU" dirty="0" smtClean="0"/>
              <a:t> Тайшетского ЗАГС</a:t>
            </a:r>
          </a:p>
          <a:p>
            <a:r>
              <a:rPr lang="ru-RU" dirty="0" smtClean="0"/>
              <a:t>* </a:t>
            </a:r>
            <a:r>
              <a:rPr lang="ru-RU" b="1" dirty="0" smtClean="0"/>
              <a:t>Чуднов Д. </a:t>
            </a:r>
            <a:r>
              <a:rPr lang="ru-RU" dirty="0" smtClean="0"/>
              <a:t>– Бирюсинский лесозавод в 1942 г. Тыл и фронт едины.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839840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14348" y="5786454"/>
            <a:ext cx="759406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Грибова Диана и Шагавалеева Анастасия (10 кл., ныне  студенты</a:t>
            </a:r>
            <a:r>
              <a:rPr lang="ru-RU" dirty="0" smtClean="0"/>
              <a:t>), </a:t>
            </a:r>
          </a:p>
          <a:p>
            <a:pPr algn="ctr"/>
            <a:r>
              <a:rPr lang="ru-RU" sz="2000" b="1" dirty="0" smtClean="0"/>
              <a:t>Гончарова Кристина, </a:t>
            </a:r>
            <a:r>
              <a:rPr lang="ru-RU" sz="2000" b="1" dirty="0" err="1" smtClean="0"/>
              <a:t>Приходченко</a:t>
            </a:r>
            <a:r>
              <a:rPr lang="ru-RU" sz="2000" b="1" dirty="0" smtClean="0"/>
              <a:t> Кирилл</a:t>
            </a:r>
            <a:endParaRPr lang="ru-RU" sz="2000" b="1" dirty="0"/>
          </a:p>
        </p:txBody>
      </p:sp>
      <p:pic>
        <p:nvPicPr>
          <p:cNvPr id="4" name="Picture 4" descr="http://taishetrn.ru/wp-content/uploads/2020/04/image-8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9898" y="500042"/>
            <a:ext cx="1589819" cy="242889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85786" y="1428736"/>
            <a:ext cx="4804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Составление списка  участников революций и </a:t>
            </a:r>
          </a:p>
          <a:p>
            <a:r>
              <a:rPr lang="ru-RU" dirty="0"/>
              <a:t> </a:t>
            </a:r>
            <a:r>
              <a:rPr lang="ru-RU" dirty="0" smtClean="0"/>
              <a:t>    партизан гражданской войны в Сибири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5297" name="Object 1"/>
          <p:cNvGraphicFramePr>
            <a:graphicFrameLocks noChangeAspect="1"/>
          </p:cNvGraphicFramePr>
          <p:nvPr/>
        </p:nvGraphicFramePr>
        <p:xfrm>
          <a:off x="0" y="0"/>
          <a:ext cx="7010400" cy="5448300"/>
        </p:xfrm>
        <a:graphic>
          <a:graphicData uri="http://schemas.openxmlformats.org/presentationml/2006/ole">
            <p:oleObj spid="_x0000_s27650" name="Слайд" r:id="rId3" imgW="4570530" imgH="3427618" progId="PowerPoint.Slide.12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2844" y="4429132"/>
            <a:ext cx="514353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Сборник  детских объяснений имен собственных и нарицательных связанных с Тайшетом:  люди, события, предприятия , памятники, улицы и переулки, география…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73670" y="3286124"/>
            <a:ext cx="3770330" cy="282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80813" y="6488668"/>
            <a:ext cx="836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              Каратаева Наталья: Презентация статьи : Фонтаны Тайшета. 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5334006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2857497"/>
            <a:ext cx="5214942" cy="400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0" y="3714752"/>
            <a:ext cx="3643306" cy="2800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Сотрудничество с  Союзом легионеров Чехии и Военным архивом г. Прага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Делегация молодежи Чехии в Тайшете по случаю окончания гражданской войны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5 марта 2020 г., Топорок могила Войцеховского С.Н.; у памятника Бичу И.А.  организатора Шиткинского партизанского фронта гражданской войны в </a:t>
            </a:r>
            <a:r>
              <a:rPr lang="ru-RU" sz="1600" dirty="0" err="1" smtClean="0">
                <a:solidFill>
                  <a:schemeClr val="bg1"/>
                </a:solidFill>
              </a:rPr>
              <a:t>Приангарье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0"/>
            <a:ext cx="3286148" cy="297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1000108"/>
            <a:ext cx="361952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21173" cy="352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5" name="Picture 3" descr="F:\Известковая\Дима в бывшей топке печ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0"/>
            <a:ext cx="4267200" cy="3500438"/>
          </a:xfrm>
          <a:prstGeom prst="rect">
            <a:avLst/>
          </a:prstGeom>
          <a:noFill/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00438"/>
            <a:ext cx="4500562" cy="335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4893" y="3500438"/>
            <a:ext cx="4949107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00034" y="3357562"/>
            <a:ext cx="703776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1.Ст.Топорок лагерное кладбище , 2.лагерный известковый завод,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3-4.   могила Войцеховского С.Н.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7950" y="6215082"/>
            <a:ext cx="2194832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29 октября 2017 г.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357290" y="6488668"/>
            <a:ext cx="93166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2016 г.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786578" y="285728"/>
            <a:ext cx="93166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2018 г.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785918" y="357166"/>
            <a:ext cx="2215671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2002 год, Топорок 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0316" y="1714488"/>
            <a:ext cx="9224316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214290"/>
            <a:ext cx="3500430" cy="22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357166"/>
            <a:ext cx="364333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85728"/>
            <a:ext cx="2928958" cy="406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85728"/>
            <a:ext cx="2498711" cy="3587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7" name="Picture 7" descr="http://taishetrn.ru/wp-content/uploads/2020/06/image-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857628"/>
            <a:ext cx="3876314" cy="2794398"/>
          </a:xfrm>
          <a:prstGeom prst="rect">
            <a:avLst/>
          </a:prstGeom>
          <a:noFill/>
        </p:spPr>
      </p:pic>
      <p:pic>
        <p:nvPicPr>
          <p:cNvPr id="30729" name="Picture 9" descr="http://taishetrn.ru/wp-content/uploads/2020/06/image-2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3372" y="4286256"/>
            <a:ext cx="4786346" cy="235745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30 лет школьники занимались созданием памятника жертвам политических репрессий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30-50-х годов; 9 томов книги памяти жертв репрессий как исторический источник , составление списка репрессированных тайшетцев и заключенных тайшетских лагерей </a:t>
            </a:r>
            <a:r>
              <a:rPr lang="ru-RU" sz="1600" b="1" dirty="0" err="1" smtClean="0">
                <a:solidFill>
                  <a:schemeClr val="bg1"/>
                </a:solidFill>
              </a:rPr>
              <a:t>ГУЛАГа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0" y="5357826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smtClean="0"/>
              <a:t>Написать </a:t>
            </a:r>
            <a:r>
              <a:rPr lang="ru-RU" b="1" dirty="0" smtClean="0"/>
              <a:t>историю села </a:t>
            </a:r>
            <a:r>
              <a:rPr lang="ru-RU" b="1" dirty="0" err="1" smtClean="0"/>
              <a:t>Черчет</a:t>
            </a:r>
            <a:r>
              <a:rPr lang="ru-RU" b="1" dirty="0" smtClean="0"/>
              <a:t>, чтобы она не была</a:t>
            </a:r>
            <a:r>
              <a:rPr lang="ru-RU" b="1" i="1" dirty="0" smtClean="0"/>
              <a:t> бывшей</a:t>
            </a:r>
            <a:r>
              <a:rPr lang="ru-RU" b="1" dirty="0" smtClean="0"/>
              <a:t>, </a:t>
            </a:r>
          </a:p>
          <a:p>
            <a:pPr algn="ctr"/>
            <a:r>
              <a:rPr lang="ru-RU" b="1" dirty="0" smtClean="0"/>
              <a:t>а стала прочным звеном с цепи – прошлое-настоящее-будущее</a:t>
            </a:r>
            <a:endParaRPr lang="ru-RU" b="1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3" y="144462"/>
            <a:ext cx="3604454" cy="2212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86008"/>
            <a:ext cx="3500462" cy="227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F:\стенд-село\100_2479.jpg"/>
          <p:cNvPicPr>
            <a:picLocks noGrp="1" noChangeAspect="1" noChangeArrowheads="1"/>
          </p:cNvPicPr>
          <p:nvPr>
            <p:ph type="ctrTitle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793750" y="-1035050"/>
            <a:ext cx="9937750" cy="7893050"/>
          </a:xfrm>
          <a:noFill/>
          <a:ln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5643578"/>
            <a:ext cx="10858544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Что красит место? </a:t>
            </a:r>
          </a:p>
          <a:p>
            <a:pPr algn="ctr"/>
            <a:r>
              <a:rPr lang="ru-RU" sz="2400" b="1" i="1" dirty="0" smtClean="0"/>
              <a:t>Люди, с их неповторимой общей историей</a:t>
            </a:r>
            <a:endParaRPr lang="ru-RU" sz="2400" b="1" i="1" dirty="0"/>
          </a:p>
        </p:txBody>
      </p:sp>
      <p:pic>
        <p:nvPicPr>
          <p:cNvPr id="9219" name="Picture 3" descr="i[2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65238" cy="1311275"/>
          </a:xfrm>
          <a:prstGeom prst="rect">
            <a:avLst/>
          </a:prstGeom>
          <a:noFill/>
        </p:spPr>
      </p:pic>
      <p:pic>
        <p:nvPicPr>
          <p:cNvPr id="9218" name="Picture 2" descr="taishet1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0"/>
            <a:ext cx="1264352" cy="1446211"/>
          </a:xfrm>
          <a:prstGeom prst="rect">
            <a:avLst/>
          </a:prstGeom>
          <a:noFill/>
        </p:spPr>
      </p:pic>
      <p:pic>
        <p:nvPicPr>
          <p:cNvPr id="9217" name="Picture 1" descr="taishet3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0"/>
            <a:ext cx="1214414" cy="1583610"/>
          </a:xfrm>
          <a:prstGeom prst="rect">
            <a:avLst/>
          </a:prstGeom>
          <a:noFill/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0200" y="2571744"/>
            <a:ext cx="7143800" cy="28623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</a:p>
          <a:p>
            <a:pPr algn="ctr"/>
            <a:r>
              <a:rPr lang="ru-RU" sz="1600" b="1" dirty="0" smtClean="0"/>
              <a:t>Коллективная монография как результат проекта:</a:t>
            </a:r>
          </a:p>
          <a:p>
            <a:pPr algn="ctr"/>
            <a:r>
              <a:rPr lang="ru-RU" sz="3200" b="1" dirty="0" smtClean="0"/>
              <a:t>Тайшетский район.</a:t>
            </a:r>
          </a:p>
          <a:p>
            <a:pPr algn="ctr"/>
            <a:r>
              <a:rPr lang="ru-RU" sz="3200" b="1" dirty="0" smtClean="0"/>
              <a:t>Обретение своего места</a:t>
            </a:r>
          </a:p>
          <a:p>
            <a:pPr algn="ctr"/>
            <a:r>
              <a:rPr lang="ru-RU" sz="3200" b="1" dirty="0" smtClean="0"/>
              <a:t>X</a:t>
            </a:r>
            <a:r>
              <a:rPr lang="en-US" sz="3200" b="1" dirty="0" smtClean="0"/>
              <a:t>VII</a:t>
            </a:r>
            <a:r>
              <a:rPr lang="ru-RU" sz="3200" b="1" dirty="0" smtClean="0"/>
              <a:t> -  </a:t>
            </a:r>
            <a:r>
              <a:rPr lang="en-US" sz="3200" b="1" dirty="0" smtClean="0"/>
              <a:t>XXI</a:t>
            </a:r>
            <a:r>
              <a:rPr lang="ru-RU" sz="3200" b="1" dirty="0" smtClean="0"/>
              <a:t> вв.</a:t>
            </a:r>
            <a:r>
              <a:rPr lang="en-US" sz="3200" b="1" dirty="0" smtClean="0"/>
              <a:t>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en-US" sz="3200" dirty="0" smtClean="0"/>
              <a:t> </a:t>
            </a:r>
            <a:endParaRPr lang="ru-RU" sz="3200" dirty="0" smtClean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643050"/>
            <a:ext cx="1745029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Герб Иркутской области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00232" y="1714488"/>
            <a:ext cx="1584088" cy="24622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Герб Тайшетского района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00496" y="1714488"/>
            <a:ext cx="1063112" cy="24622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Герб г. Тайшета 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6623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214414" y="5357826"/>
            <a:ext cx="550072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Спасибо за внимание !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81591" y="0"/>
            <a:ext cx="4962409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Тайшетцы на перроне в день рождения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Николай 1 основателя железных дорог России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sz="1200" dirty="0" smtClean="0">
                <a:solidFill>
                  <a:schemeClr val="bg1"/>
                </a:solidFill>
              </a:rPr>
              <a:t>зарождение  Дня железнодорожников в России)</a:t>
            </a:r>
          </a:p>
        </p:txBody>
      </p:sp>
      <p:pic>
        <p:nvPicPr>
          <p:cNvPr id="5" name="Picture 2" descr="http://taishetrn.ru/wp-content/uploads/2020/02/image-2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4214818"/>
            <a:ext cx="1928826" cy="127824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715140" y="5643578"/>
            <a:ext cx="219803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/>
              <a:t>Краеведы  2014-2016  годов </a:t>
            </a:r>
            <a:endParaRPr lang="ru-RU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2844665" cy="199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28596" y="285728"/>
            <a:ext cx="828680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</a:t>
            </a:r>
          </a:p>
          <a:p>
            <a:pPr algn="ctr"/>
            <a:endParaRPr lang="ru-RU" b="1" dirty="0" smtClean="0"/>
          </a:p>
          <a:p>
            <a:pPr algn="r"/>
            <a:r>
              <a:rPr lang="ru-RU" b="1" dirty="0" smtClean="0"/>
              <a:t>                                           Цели проекта:  интеграция краеведческих     ресурсов и возможностей </a:t>
            </a:r>
          </a:p>
          <a:p>
            <a:pPr algn="ctr"/>
            <a:r>
              <a:rPr lang="ru-RU" b="1" dirty="0" smtClean="0"/>
              <a:t>                                            </a:t>
            </a:r>
          </a:p>
          <a:p>
            <a:pPr algn="ctr"/>
            <a:endParaRPr lang="ru-RU" b="1" dirty="0" smtClean="0"/>
          </a:p>
          <a:p>
            <a:pPr algn="ctr"/>
            <a:r>
              <a:rPr lang="ru-RU" dirty="0" smtClean="0"/>
              <a:t>                                         -</a:t>
            </a:r>
          </a:p>
          <a:p>
            <a:pPr algn="ctr"/>
            <a:r>
              <a:rPr lang="ru-RU" dirty="0" smtClean="0"/>
              <a:t> - Поиск и распространение  новых   источников  по истории Тайшетского района</a:t>
            </a:r>
          </a:p>
          <a:p>
            <a:pPr>
              <a:buFontTx/>
              <a:buChar char="-"/>
            </a:pPr>
            <a:r>
              <a:rPr lang="ru-RU" dirty="0" smtClean="0"/>
              <a:t>Сделать доступным краеведческий материал </a:t>
            </a:r>
          </a:p>
          <a:p>
            <a:r>
              <a:rPr lang="ru-RU" dirty="0" smtClean="0"/>
              <a:t> для всех интересующихся  прошлым Тайшетского района</a:t>
            </a:r>
          </a:p>
          <a:p>
            <a:pPr>
              <a:buFontTx/>
              <a:buChar char="-"/>
            </a:pPr>
            <a:r>
              <a:rPr lang="ru-RU" dirty="0" smtClean="0"/>
              <a:t>Разработка районного, школьного компонента исторического образования </a:t>
            </a:r>
          </a:p>
          <a:p>
            <a:r>
              <a:rPr lang="ru-RU" dirty="0" smtClean="0"/>
              <a:t>тайшетских  школьников «История Тайшетского района с др.времен и</a:t>
            </a:r>
          </a:p>
          <a:p>
            <a:r>
              <a:rPr lang="ru-RU" dirty="0" smtClean="0"/>
              <a:t> до настоящего времени»</a:t>
            </a:r>
          </a:p>
          <a:p>
            <a:pPr>
              <a:buFontTx/>
              <a:buChar char="-"/>
            </a:pPr>
            <a:r>
              <a:rPr lang="ru-RU" dirty="0" smtClean="0"/>
              <a:t>Разработка программ дополнительного образования школьников по направлению культура познания (формирование  методов научного исторического исследования)</a:t>
            </a:r>
          </a:p>
          <a:p>
            <a:pPr>
              <a:buFontTx/>
              <a:buChar char="-"/>
            </a:pPr>
            <a:r>
              <a:rPr lang="ru-RU" dirty="0" smtClean="0"/>
              <a:t>Организация историко-краеведческой исследовательской деятельности школьников и участие их в научно-практических конференциях</a:t>
            </a:r>
          </a:p>
          <a:p>
            <a:pPr>
              <a:buFontTx/>
              <a:buChar char="-"/>
            </a:pPr>
            <a:endParaRPr lang="ru-RU" dirty="0" smtClean="0"/>
          </a:p>
          <a:p>
            <a:pPr algn="ctr"/>
            <a:r>
              <a:rPr lang="ru-RU" dirty="0" smtClean="0"/>
              <a:t>    Коротко о цели:     </a:t>
            </a:r>
            <a:r>
              <a:rPr lang="ru-RU" b="1" dirty="0" smtClean="0"/>
              <a:t>Найти информацию, исследовать ее и сделать доступной  для всех.</a:t>
            </a:r>
          </a:p>
          <a:p>
            <a:pPr algn="ctr"/>
            <a:endParaRPr lang="ru-RU" b="1" dirty="0" smtClean="0"/>
          </a:p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7554" y="500042"/>
            <a:ext cx="4594528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/>
              <a:t>Последний  звонок для юных краеведов, СОШ №85 , 2018 г.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144000" cy="640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6000768"/>
            <a:ext cx="9144000" cy="76944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Более 500 материалов  </a:t>
            </a:r>
            <a:r>
              <a:rPr lang="ru-RU" sz="2000" b="1" dirty="0" smtClean="0"/>
              <a:t>(без  подсчета  фотографий в разделе «Фотоколлекция»)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500041"/>
            <a:ext cx="9144000" cy="250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" y="3071810"/>
            <a:ext cx="9144000" cy="286232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                           Великая Отечественная война (1941 – 1945 гг. и тайшетцы:</a:t>
            </a:r>
          </a:p>
          <a:p>
            <a:pPr marL="457200" indent="-457200">
              <a:buAutoNum type="arabicPeriod"/>
            </a:pPr>
            <a:r>
              <a:rPr lang="ru-RU" sz="2000" dirty="0" smtClean="0"/>
              <a:t>Размещение на сайте электронных  копий газет Тайшетского и Шиткинского районов довоенного и военного периодов : «За реконструкцию», Сталинский путь», «Большевистский путь»</a:t>
            </a:r>
          </a:p>
          <a:p>
            <a:pPr marL="457200" indent="-457200">
              <a:buAutoNum type="arabicPeriod"/>
            </a:pPr>
            <a:endParaRPr lang="ru-RU" sz="2000" dirty="0" smtClean="0"/>
          </a:p>
          <a:p>
            <a:pPr marL="457200" indent="-457200">
              <a:buAutoNum type="arabicPeriod"/>
            </a:pPr>
            <a:r>
              <a:rPr lang="ru-RU" sz="2000" dirty="0" smtClean="0"/>
              <a:t>Копирование с сайта «Подвиг народа» сведений о награждении орденами и медалями  тайшетцев и </a:t>
            </a:r>
            <a:r>
              <a:rPr lang="ru-RU" sz="2000" dirty="0" err="1" smtClean="0"/>
              <a:t>шиткинцев</a:t>
            </a:r>
            <a:r>
              <a:rPr lang="ru-RU" sz="2000" dirty="0" smtClean="0"/>
              <a:t>   в годы Великой Отечественной войны и исследование полученной информации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Пользователь\Desktop\К уроку\д.Ингашет, к-з Путь к свободе. Обмолот зерновых 1942 г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1437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169277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</a:rPr>
              <a:t>РЕТРОСПЕКЦИЯ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Оглянись в наше военное прошлое: познай, пойми, почувствуй , помни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Как мы праздновали день Победы в прошлом</a:t>
            </a:r>
          </a:p>
          <a:p>
            <a:pPr algn="ctr"/>
            <a:r>
              <a:rPr lang="ru-RU" sz="1200" b="1" dirty="0" smtClean="0"/>
              <a:t> </a:t>
            </a:r>
          </a:p>
        </p:txBody>
      </p:sp>
      <p:pic>
        <p:nvPicPr>
          <p:cNvPr id="7" name="Picture 3" descr="C:\Users\Хозяин\Desktop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54732"/>
            <a:ext cx="9144000" cy="12032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5000636"/>
            <a:ext cx="9144000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Инновационный проект ЦТР и ГО «Радуга» «Единое историко-краеведческое информационно-методическое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пространство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Тайшетского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района. Сборник историко-краеведческих материалов  № 5 .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Авторы и составители:   краеведы  МКОУ «СОШ №85 им.Героя Советского союза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Н.Д.Пахотищева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г.Тайшета»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(учащиеся 7 а класса, т/о «Бирюса») при содействии  Центральной библиотеки, Архивного отдела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адм.Тайшетского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района,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Районного  краеведческого музея</a:t>
            </a:r>
          </a:p>
        </p:txBody>
      </p:sp>
      <p:pic>
        <p:nvPicPr>
          <p:cNvPr id="8" name="Picture 4" descr="C:\Users\Хозяин\Desktop\emblema-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8446" y="1571612"/>
            <a:ext cx="1325554" cy="1214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1600" b="1" dirty="0" smtClean="0"/>
              <a:t>XVII </a:t>
            </a:r>
            <a:r>
              <a:rPr lang="ru-RU" sz="1600" b="1" dirty="0" smtClean="0"/>
              <a:t>Региональный научно-педагогический симпозиум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1600" b="1" dirty="0" err="1" smtClean="0"/>
              <a:t>г.Усолье-Сибирское</a:t>
            </a:r>
            <a:r>
              <a:rPr lang="ru-RU" sz="1600" b="1" dirty="0" smtClean="0"/>
              <a:t>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sz="1600" b="1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1600" b="1" dirty="0" smtClean="0"/>
              <a:t>МБОУ ДОД «Центр творческого развития и гуманитарного образования «Радуга»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1600" b="1" dirty="0" smtClean="0"/>
              <a:t>г.Тайшет, ул.им.Ленина-115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sz="2000" b="1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000" b="1" dirty="0" smtClean="0"/>
              <a:t>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sz="2000" b="1" i="1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1800" b="1" i="1" dirty="0" smtClean="0"/>
              <a:t>                        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1800" b="1" i="1" dirty="0" smtClean="0"/>
              <a:t>     </a:t>
            </a:r>
            <a:r>
              <a:rPr lang="ru-RU" sz="1800" b="1" dirty="0" smtClean="0"/>
              <a:t>Из опыта организации работы старшеклассников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1800" b="1" dirty="0" smtClean="0"/>
              <a:t>с заголовками,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1800" b="1" dirty="0" smtClean="0"/>
              <a:t>         параграфов учебника истории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sz="18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1800" dirty="0" smtClean="0"/>
              <a:t>          </a:t>
            </a:r>
            <a:r>
              <a:rPr lang="ru-RU" sz="1600" dirty="0" smtClean="0"/>
              <a:t>( Решение терминологической проблемы учащихся как одно из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1600" dirty="0" smtClean="0"/>
              <a:t>            условий  развития их познавательной компетенции 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1600" dirty="0" smtClean="0"/>
              <a:t>                       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600" dirty="0" smtClean="0"/>
          </a:p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sz="1600" dirty="0" smtClean="0"/>
              <a:t>                                                           Педагог дополнительного образования</a:t>
            </a:r>
          </a:p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sz="1600" dirty="0" smtClean="0"/>
              <a:t>                                                           Селезнев Евгений Сергеевич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sz="16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sz="16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sz="16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1600" dirty="0" smtClean="0"/>
              <a:t>Февраль 2014 г.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2" y="144462"/>
            <a:ext cx="8931481" cy="649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0" y="6429396"/>
            <a:ext cx="91440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Электронные сборники краеведческих материалов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:\DCIM\105MSDCF\DSC07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14364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357826"/>
            <a:ext cx="9144000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Часть краеведческого информационного пространства  занимают  13 брошюр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серии «Тайшет – город, рожденный Транссибом» (с 1996 г.) в т.ч</a:t>
            </a:r>
            <a:r>
              <a:rPr lang="ru-RU" sz="2000" b="1" dirty="0" smtClean="0">
                <a:solidFill>
                  <a:schemeClr val="tx1"/>
                </a:solidFill>
              </a:rPr>
              <a:t>.  </a:t>
            </a:r>
            <a:r>
              <a:rPr lang="ru-RU" sz="2000" b="1" dirty="0" smtClean="0">
                <a:solidFill>
                  <a:srgbClr val="FF0000"/>
                </a:solidFill>
              </a:rPr>
              <a:t>два сборника детских исследовательских работ)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972</Words>
  <Application>Microsoft Office PowerPoint</Application>
  <PresentationFormat>Экран (4:3)</PresentationFormat>
  <Paragraphs>148</Paragraphs>
  <Slides>29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Эркер</vt:lpstr>
      <vt:lpstr>Апекс</vt:lpstr>
      <vt:lpstr>Трек</vt:lpstr>
      <vt:lpstr>Документ</vt:lpstr>
      <vt:lpstr>Document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ТАЙШЕТЦЫ В ИСТОРИИ АЛСИБА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Босс</dc:creator>
  <cp:lastModifiedBy>Босс</cp:lastModifiedBy>
  <cp:revision>40</cp:revision>
  <dcterms:created xsi:type="dcterms:W3CDTF">2020-10-23T08:21:11Z</dcterms:created>
  <dcterms:modified xsi:type="dcterms:W3CDTF">2020-10-28T01:06:51Z</dcterms:modified>
</cp:coreProperties>
</file>