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3" r:id="rId11"/>
    <p:sldId id="282" r:id="rId12"/>
    <p:sldId id="256" r:id="rId13"/>
    <p:sldId id="263" r:id="rId14"/>
    <p:sldId id="266" r:id="rId15"/>
    <p:sldId id="267" r:id="rId16"/>
    <p:sldId id="273" r:id="rId17"/>
    <p:sldId id="268" r:id="rId18"/>
    <p:sldId id="285" r:id="rId19"/>
    <p:sldId id="287" r:id="rId20"/>
    <p:sldId id="258" r:id="rId21"/>
    <p:sldId id="264" r:id="rId22"/>
    <p:sldId id="261" r:id="rId23"/>
    <p:sldId id="271" r:id="rId24"/>
    <p:sldId id="260" r:id="rId25"/>
    <p:sldId id="265" r:id="rId26"/>
    <p:sldId id="259" r:id="rId27"/>
    <p:sldId id="286" r:id="rId28"/>
    <p:sldId id="270" r:id="rId29"/>
    <p:sldId id="262" r:id="rId30"/>
    <p:sldId id="269" r:id="rId31"/>
    <p:sldId id="29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500" autoAdjust="0"/>
    <p:restoredTop sz="94660"/>
  </p:normalViewPr>
  <p:slideViewPr>
    <p:cSldViewPr>
      <p:cViewPr varScale="1">
        <p:scale>
          <a:sx n="65" d="100"/>
          <a:sy n="65" d="100"/>
        </p:scale>
        <p:origin x="-16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B04EAB3-0D60-4453-A557-D978DD64F5CF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DDD7523-D36C-4A7E-85EA-557D8AEFF7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B04EAB3-0D60-4453-A557-D978DD64F5CF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DD7523-D36C-4A7E-85EA-557D8AEFF7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B04EAB3-0D60-4453-A557-D978DD64F5CF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DD7523-D36C-4A7E-85EA-557D8AEFF7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B04EAB3-0D60-4453-A557-D978DD64F5CF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DD7523-D36C-4A7E-85EA-557D8AEFF7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B04EAB3-0D60-4453-A557-D978DD64F5CF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DD7523-D36C-4A7E-85EA-557D8AEFF7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B04EAB3-0D60-4453-A557-D978DD64F5CF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DD7523-D36C-4A7E-85EA-557D8AEFF7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B04EAB3-0D60-4453-A557-D978DD64F5CF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DD7523-D36C-4A7E-85EA-557D8AEFF7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B04EAB3-0D60-4453-A557-D978DD64F5CF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DD7523-D36C-4A7E-85EA-557D8AEFF7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B04EAB3-0D60-4453-A557-D978DD64F5CF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DD7523-D36C-4A7E-85EA-557D8AEFF7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EB04EAB3-0D60-4453-A557-D978DD64F5CF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DD7523-D36C-4A7E-85EA-557D8AEFF7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B04EAB3-0D60-4453-A557-D978DD64F5CF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DDD7523-D36C-4A7E-85EA-557D8AEFF7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EB04EAB3-0D60-4453-A557-D978DD64F5CF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DDD7523-D36C-4A7E-85EA-557D8AEFF7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mo.ru/history/diss/chr/index.htm" TargetMode="External"/><Relationship Id="rId7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://zubova-poliana.narod.ru/me-ocherk-dubravlag7.htm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2003_%D0%B3%D0%BE%D0%B4" TargetMode="External"/><Relationship Id="rId13" Type="http://schemas.openxmlformats.org/officeDocument/2006/relationships/hyperlink" Target="https://ru.wikipedia.org/wiki/1995_%D0%B3%D0%BE%D0%B4" TargetMode="External"/><Relationship Id="rId3" Type="http://schemas.openxmlformats.org/officeDocument/2006/relationships/hyperlink" Target="https://ru.wikipedia.org/wiki/%D0%A5%D1%80%D0%BE%D0%BD%D0%B8%D0%BA%D0%B0_%D1%82%D0%B5%D0%BA%D1%83%D1%89%D0%B8%D1%85_%D1%81%D0%BE%D0%B1%D1%8B%D1%82%D0%B8%D0%B9" TargetMode="External"/><Relationship Id="rId7" Type="http://schemas.openxmlformats.org/officeDocument/2006/relationships/hyperlink" Target="https://ru.wikipedia.org/wiki/7_%D0%B4%D0%B5%D0%BA%D0%B0%D0%B1%D1%80%D1%8F" TargetMode="External"/><Relationship Id="rId12" Type="http://schemas.openxmlformats.org/officeDocument/2006/relationships/hyperlink" Target="https://ru.wikipedia.org/wiki/10_%D0%BC%D0%B0%D1%80%D1%82%D0%B0" TargetMode="External"/><Relationship Id="rId17" Type="http://schemas.openxmlformats.org/officeDocument/2006/relationships/hyperlink" Target="https://ru.wikipedia.org/wiki/%D0%9A%D0%BE%D0%B2%D0%B0%D0%BB%D1%91%D0%B2,_%D0%A1%D0%B5%D1%80%D0%B3%D0%B5%D0%B9_%D0%90%D0%B4%D0%B0%D0%BC%D0%BE%D0%B2%D0%B8%D1%87" TargetMode="External"/><Relationship Id="rId2" Type="http://schemas.openxmlformats.org/officeDocument/2006/relationships/image" Target="../media/image11.jpeg"/><Relationship Id="rId16" Type="http://schemas.openxmlformats.org/officeDocument/2006/relationships/hyperlink" Target="https://ru.wikipedia.org/wiki/1996_%D0%B3%D0%BE%D0%B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1993_%D0%B3%D0%BE%D0%B4" TargetMode="External"/><Relationship Id="rId11" Type="http://schemas.openxmlformats.org/officeDocument/2006/relationships/hyperlink" Target="https://ru.wikipedia.org/wiki/1994_%D0%B3%D0%BE%D0%B4" TargetMode="External"/><Relationship Id="rId5" Type="http://schemas.openxmlformats.org/officeDocument/2006/relationships/hyperlink" Target="https://ru.wikipedia.org/wiki/12_%D0%B4%D0%B5%D0%BA%D0%B0%D0%B1%D1%80%D1%8F" TargetMode="External"/><Relationship Id="rId15" Type="http://schemas.openxmlformats.org/officeDocument/2006/relationships/hyperlink" Target="https://ru.wikipedia.org/wiki/27_%D1%8F%D0%BD%D0%B2%D0%B0%D1%80%D1%8F" TargetMode="External"/><Relationship Id="rId10" Type="http://schemas.openxmlformats.org/officeDocument/2006/relationships/hyperlink" Target="https://ru.wikipedia.org/wiki/17_%D1%8F%D0%BD%D0%B2%D0%B0%D1%80%D1%8F" TargetMode="External"/><Relationship Id="rId4" Type="http://schemas.openxmlformats.org/officeDocument/2006/relationships/hyperlink" Target="https://ru.wikipedia.org/wiki/%D0%93%D0%BE%D1%81%D0%B4%D1%83%D0%BC%D0%B0" TargetMode="External"/><Relationship Id="rId9" Type="http://schemas.openxmlformats.org/officeDocument/2006/relationships/hyperlink" Target="https://ru.wikipedia.org/wiki/%D0%A3%D0%BF%D0%BE%D0%BB%D0%BD%D0%BE%D0%BC%D0%BE%D1%87%D0%B5%D0%BD%D0%BD%D1%8B%D0%B9_%D0%BF%D0%BE_%D0%BF%D1%80%D0%B0%D0%B2%D0%B0%D0%BC_%D1%87%D0%B5%D0%BB%D0%BE%D0%B2%D0%B5%D0%BA%D0%B0_%D0%B2_%D0%A0%D0%BE%D1%81%D1%81%D0%B8%D0%B9%D1%81%D0%BA%D0%BE%D0%B9_%D0%A4%D0%B5%D0%B4%D0%B5%D1%80%D0%B0%D1%86%D0%B8%D0%B8" TargetMode="External"/><Relationship Id="rId14" Type="http://schemas.openxmlformats.org/officeDocument/2006/relationships/hyperlink" Target="https://ru.wikipedia.org/wiki/26_%D1%81%D0%B5%D0%BD%D1%82%D1%8F%D0%B1%D1%80%D1%8F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F%D1%80%D0%B0%D0%B2%D0%BE%D0%B7%D0%B0%D1%89%D0%B8%D1%82%D0%BD%D0%B8%D0%BA%D0%B8" TargetMode="External"/><Relationship Id="rId13" Type="http://schemas.openxmlformats.org/officeDocument/2006/relationships/hyperlink" Target="https://ru.wikipedia.org/wiki/1986_%D0%B3%D0%BE%D0%B4" TargetMode="External"/><Relationship Id="rId3" Type="http://schemas.openxmlformats.org/officeDocument/2006/relationships/hyperlink" Target="https://ru.wikipedia.org/wiki/%D0%A1%D0%A1%D0%A1%D0%A0" TargetMode="External"/><Relationship Id="rId7" Type="http://schemas.openxmlformats.org/officeDocument/2006/relationships/hyperlink" Target="https://ru.wikipedia.org/wiki/%D0%94%D0%B8%D1%81%D1%81%D0%B8%D0%B4%D0%B5%D0%BD%D1%82" TargetMode="External"/><Relationship Id="rId12" Type="http://schemas.openxmlformats.org/officeDocument/2006/relationships/hyperlink" Target="https://ru.wikipedia.org/wiki/%D0%91%D0%BE%D0%BD%D0%BD%D1%8D%D1%80,_%D0%95%D0%BB%D0%B5%D0%BD%D0%B0_%D0%93%D0%B5%D0%BE%D1%80%D0%B3%D0%B8%D0%B5%D0%B2%D0%BD%D0%B0" TargetMode="External"/><Relationship Id="rId2" Type="http://schemas.openxmlformats.org/officeDocument/2006/relationships/image" Target="../media/image12.jpeg"/><Relationship Id="rId16" Type="http://schemas.openxmlformats.org/officeDocument/2006/relationships/hyperlink" Target="https://ru.wikipedia.org/wiki/%D0%94%D0%B5%D0%BD%D1%8C_%D0%BF%D0%B0%D0%BC%D1%8F%D1%82%D0%B8_%D0%B6%D0%B5%D1%80%D1%82%D0%B2_%D0%BF%D0%BE%D0%BB%D0%B8%D1%82%D0%B8%D1%87%D0%B5%D1%81%D0%BA%D0%B8%D1%85_%D1%80%D0%B5%D0%BF%D1%80%D0%B5%D1%81%D1%81%D0%B8%D0%B9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2%D0%BE%D0%B4%D0%BE%D1%80%D0%BE%D0%B4%D0%BD%D0%B0%D1%8F_%D0%B1%D0%BE%D0%BC%D0%B1%D0%B0" TargetMode="External"/><Relationship Id="rId11" Type="http://schemas.openxmlformats.org/officeDocument/2006/relationships/hyperlink" Target="https://ru.wikipedia.org/wiki/1980_%D0%B3%D0%BE%D0%B4" TargetMode="External"/><Relationship Id="rId5" Type="http://schemas.openxmlformats.org/officeDocument/2006/relationships/hyperlink" Target="https://ru.wikipedia.org/wiki/%D0%90%D0%9D_%D0%A1%D0%A1%D0%A1%D0%A0" TargetMode="External"/><Relationship Id="rId15" Type="http://schemas.openxmlformats.org/officeDocument/2006/relationships/hyperlink" Target="https://ru.wikipedia.org/wiki/1974_%D0%B3%D0%BE%D0%B4" TargetMode="External"/><Relationship Id="rId10" Type="http://schemas.openxmlformats.org/officeDocument/2006/relationships/hyperlink" Target="https://ru.wikipedia.org/wiki/%D0%9D%D0%BE%D0%B1%D0%B5%D0%BB%D0%B5%D0%B2%D1%81%D0%BA%D0%B0%D1%8F_%D0%BF%D1%80%D0%B5%D0%BC%D0%B8%D1%8F_%D0%BC%D0%B8%D1%80%D0%B0" TargetMode="External"/><Relationship Id="rId4" Type="http://schemas.openxmlformats.org/officeDocument/2006/relationships/hyperlink" Target="https://ru.wikipedia.org/wiki/%D0%A4%D0%B8%D0%B7%D0%B8%D0%BA" TargetMode="External"/><Relationship Id="rId9" Type="http://schemas.openxmlformats.org/officeDocument/2006/relationships/hyperlink" Target="https://ru.wikipedia.org/wiki/%D0%9D%D0%B0%D1%80%D0%BE%D0%B4%D0%BD%D1%8B%D0%B9_%D0%B4%D0%B5%D0%BF%D1%83%D1%82%D0%B0%D1%82_%D0%A1%D0%A1%D0%A1%D0%A0" TargetMode="External"/><Relationship Id="rId14" Type="http://schemas.openxmlformats.org/officeDocument/2006/relationships/hyperlink" Target="https://ru.wikipedia.org/wiki/%D0%93%D0%BE%D1%80%D0%B1%D0%B0%D1%87%D1%91%D0%B2,_%D0%9C%D0%B8%D1%85%D0%B0%D0%B8%D0%BB_%D0%A1%D0%B5%D1%80%D0%B3%D0%B5%D0%B5%D0%B2%D0%B8%D1%87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3%D0%BE%D1%80%D0%B1%D0%B0%D0%BD%D0%B5%D0%B2%D1%81%D0%BA%D0%B0%D1%8F,_%D0%9D%D0%B0%D1%82%D0%B0%D0%BB%D1%8C%D1%8F_%D0%95%D0%B2%D0%B3%D0%B5%D0%BD%D1%8C%D0%B5%D0%B2%D0%BD%D0%B0" TargetMode="External"/><Relationship Id="rId3" Type="http://schemas.openxmlformats.org/officeDocument/2006/relationships/image" Target="../media/image14.jpeg"/><Relationship Id="rId7" Type="http://schemas.openxmlformats.org/officeDocument/2006/relationships/hyperlink" Target="https://ru.wikipedia.org/wiki/1968_%D0%B3%D0%BE%D0%B4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30_%D0%B0%D0%BF%D1%80%D0%B5%D0%BB%D1%8F" TargetMode="External"/><Relationship Id="rId5" Type="http://schemas.openxmlformats.org/officeDocument/2006/relationships/hyperlink" Target="https://ru.wikipedia.org/wiki/%D0%A1%D0%B0%D0%BC%D0%B8%D0%B7%D0%B4%D0%B0%D1%82" TargetMode="Externa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u.wikipedia.org/wiki/%D0%93%D0%BE%D1%80%D0%B1%D0%B0%D0%BD%D0%B5%D0%B2%D1%81%D0%BA%D0%B0%D1%8F,_%D0%9D%D0%B0%D1%82%D0%B0%D0%BB%D1%8C%D1%8F_%D0%95%D0%B2%D0%B3%D0%B5%D0%BD%D1%8C%D0%B5%D0%B2%D0%BD%D0%B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F:\стенд-село\100_2479.jpg"/>
          <p:cNvPicPr>
            <a:picLocks noGrp="1" noChangeAspect="1" noChangeArrowheads="1"/>
          </p:cNvPicPr>
          <p:nvPr>
            <p:ph type="ctrTitle"/>
          </p:nvPr>
        </p:nvPicPr>
        <p:blipFill>
          <a:blip r:embed="rId2" cstate="print"/>
          <a:stretch>
            <a:fillRect/>
          </a:stretch>
        </p:blipFill>
        <p:spPr>
          <a:xfrm>
            <a:off x="128033" y="357167"/>
            <a:ext cx="9015967" cy="5643602"/>
          </a:xfrm>
          <a:noFill/>
          <a:ln/>
        </p:spPr>
      </p:pic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57158" y="5143512"/>
            <a:ext cx="8501090" cy="830997"/>
          </a:xfrm>
          <a:prstGeom prst="rect">
            <a:avLst/>
          </a:prstGeom>
          <a:solidFill>
            <a:srgbClr val="84C7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О том, что нам дорого, мы хотели бы знать </a:t>
            </a:r>
            <a:r>
              <a:rPr lang="ru-RU" sz="2400" b="1" dirty="0" smtClean="0"/>
              <a:t>всё</a:t>
            </a:r>
          </a:p>
          <a:p>
            <a:pPr algn="ctr"/>
            <a:r>
              <a:rPr lang="ru-RU" sz="2400" b="1" dirty="0" smtClean="0"/>
              <a:t>Познать, понять, почувствовать , помнить</a:t>
            </a:r>
            <a:endParaRPr lang="ru-RU" sz="2400" b="1" dirty="0"/>
          </a:p>
        </p:txBody>
      </p:sp>
      <p:pic>
        <p:nvPicPr>
          <p:cNvPr id="9219" name="Picture 3" descr="i[2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1265238" cy="1311275"/>
          </a:xfrm>
          <a:prstGeom prst="rect">
            <a:avLst/>
          </a:prstGeom>
          <a:noFill/>
        </p:spPr>
      </p:pic>
      <p:pic>
        <p:nvPicPr>
          <p:cNvPr id="9217" name="Picture 1" descr="taishet3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500042"/>
            <a:ext cx="1028700" cy="1341437"/>
          </a:xfrm>
          <a:prstGeom prst="rect">
            <a:avLst/>
          </a:prstGeom>
          <a:noFill/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3042" y="3929066"/>
            <a:ext cx="5478196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История </a:t>
            </a:r>
            <a:r>
              <a:rPr lang="ru-RU" sz="2400" b="1" dirty="0" err="1" smtClean="0">
                <a:solidFill>
                  <a:schemeClr val="bg1"/>
                </a:solidFill>
              </a:rPr>
              <a:t>Тайшетского</a:t>
            </a:r>
            <a:r>
              <a:rPr lang="ru-RU" sz="2400" b="1" dirty="0" smtClean="0">
                <a:solidFill>
                  <a:schemeClr val="bg1"/>
                </a:solidFill>
              </a:rPr>
              <a:t> района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User\Desktop\Gerb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500043"/>
            <a:ext cx="1143008" cy="1428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857232"/>
            <a:ext cx="85725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Изучение истории политических репрессий и лагерей НКВД –МВД СССР</a:t>
            </a:r>
          </a:p>
          <a:p>
            <a:r>
              <a:rPr lang="ru-RU" sz="2400" dirty="0" smtClean="0"/>
              <a:t>в  </a:t>
            </a:r>
            <a:r>
              <a:rPr lang="ru-RU" sz="2400" dirty="0" err="1" smtClean="0"/>
              <a:t>Тайшетском</a:t>
            </a:r>
            <a:r>
              <a:rPr lang="ru-RU" sz="2400" dirty="0" smtClean="0"/>
              <a:t> районе началось в октябре 1989 г.  старшеклассниками </a:t>
            </a:r>
          </a:p>
          <a:p>
            <a:r>
              <a:rPr lang="ru-RU" sz="2400" dirty="0" smtClean="0"/>
              <a:t>И учителями школы № 85  г.Тайшета</a:t>
            </a:r>
          </a:p>
          <a:p>
            <a:endParaRPr lang="ru-RU" sz="2400" dirty="0" smtClean="0"/>
          </a:p>
          <a:p>
            <a:pPr algn="just"/>
            <a:r>
              <a:rPr lang="ru-RU" sz="2400" dirty="0" smtClean="0"/>
              <a:t>В 1995 г. - зарегистрирована Тайшетская историко-просветительская организация «Бирюса-Мемориал» , члены которой считали себя частью Всероссийского историко-просветительского общества «Мемориал»</a:t>
            </a:r>
            <a:endParaRPr lang="ru-RU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Хозяин\Desktop\памятник жертвам в москв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044" y="1"/>
            <a:ext cx="922009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428604"/>
            <a:ext cx="8643998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Проект памятника жертвам политических репрессий </a:t>
            </a:r>
          </a:p>
          <a:p>
            <a:pPr algn="ctr"/>
            <a:r>
              <a:rPr lang="ru-RU" dirty="0" smtClean="0"/>
              <a:t>в Москве  </a:t>
            </a:r>
          </a:p>
          <a:p>
            <a:r>
              <a:rPr lang="ru-RU" sz="1200" b="1" dirty="0" smtClean="0"/>
              <a:t>Решение о строительстве принято Президентом РФ  </a:t>
            </a:r>
            <a:r>
              <a:rPr lang="ru-RU" sz="1200" dirty="0" smtClean="0"/>
              <a:t>Мемориал будет выполнен по проекту «Стена скорби» скульптора Георгия </a:t>
            </a:r>
            <a:r>
              <a:rPr lang="ru-RU" sz="1200" dirty="0" err="1" smtClean="0"/>
              <a:t>Франгуляна</a:t>
            </a:r>
            <a:r>
              <a:rPr lang="ru-RU" sz="1200" dirty="0" smtClean="0"/>
              <a:t>.  </a:t>
            </a:r>
            <a:endParaRPr lang="ru-RU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14282" y="4214818"/>
            <a:ext cx="899797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30.10.2017 г. Президент  РФ Путин В.В. сказал: Страшное прошлое нельзя оправдать</a:t>
            </a:r>
          </a:p>
          <a:p>
            <a:r>
              <a:rPr lang="ru-RU" sz="1600" dirty="0" smtClean="0"/>
              <a:t>Никакими  высшими так называемыми  благами народа</a:t>
            </a:r>
            <a:endParaRPr lang="ru-RU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заб погосты\Забытые погосты\DSC002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00298" y="5786454"/>
            <a:ext cx="52341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Нам, каждому и всем ,  есть о чем </a:t>
            </a:r>
            <a:r>
              <a:rPr lang="ru-RU" b="1" dirty="0" err="1" smtClean="0"/>
              <a:t>скорбить</a:t>
            </a:r>
            <a:endParaRPr lang="ru-RU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1500174"/>
            <a:ext cx="9144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Всего репрессировано: 1410 человек включая заключенных, депортированных</a:t>
            </a: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том числе:   Тайшетский район – 1026 чел, включая</a:t>
            </a: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                     Шиткинский район – 384 чел.</a:t>
            </a: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                     г.Тайшет – 232 чел.</a:t>
            </a: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                     п.Шиткино – 104 чел.</a:t>
            </a: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                    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п.Суетиха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112 чел.</a:t>
            </a: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                     п.Квиток +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Невельская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Паренда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Н-Удачная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Паренда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  138 чел.</a:t>
            </a: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Репрессировано по годам:</a:t>
            </a: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1930 г. –      43   1931 –   30   1932 –  2   1933 – 24  1934 –   1  1935 –  8</a:t>
            </a: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1936 –  12   1937-   360    1938 –    594  1939-  10  1940-  23</a:t>
            </a: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1941-   68  1942-  48  1943-  23  1944-  11  1945-  18</a:t>
            </a: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1946-  18  1947-  15  1948-  5  1949-  3  1950-  12  1951-  40</a:t>
            </a: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1952-  11  1953-  14  1954-  3   1956-  2  1957-  10   1959- 6  1962-1   1963-1                                     </a:t>
            </a: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                Всего – 1410 чел. </a:t>
            </a: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 них расстреляно –  526 чел. (37.3 %);  </a:t>
            </a: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За 1917-1938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гг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 — репрессировано  120 чел.  (8.5%)   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1937-1938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гг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 954 чел.  67.6</a:t>
            </a:r>
            <a:r>
              <a:rPr kumimoji="0" lang="ru-RU" sz="160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%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Учтены далеко не все пострадавшие от  незаконных  насильственных действий государства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Desktop\image-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695575" cy="15144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357554" y="571480"/>
            <a:ext cx="2909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Тайшет довоенный, ул.Кирова</a:t>
            </a:r>
            <a:endParaRPr lang="ru-RU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C:\Users\User\Desktop\Снимо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00364" y="5857892"/>
            <a:ext cx="606287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28 человек, расстреляно 10</a:t>
            </a:r>
            <a:r>
              <a:rPr lang="ru-RU" smtClean="0"/>
              <a:t>,  лишение свободы 14</a:t>
            </a:r>
            <a:endParaRPr lang="ru-RU" dirty="0" smtClean="0"/>
          </a:p>
          <a:p>
            <a:r>
              <a:rPr lang="ru-RU" dirty="0" smtClean="0"/>
              <a:t>Брюхановы – 19 человек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Снимо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219576"/>
          </a:xfrm>
          <a:prstGeom prst="rect">
            <a:avLst/>
          </a:prstGeom>
          <a:noFill/>
        </p:spPr>
      </p:pic>
      <p:pic>
        <p:nvPicPr>
          <p:cNvPr id="1027" name="Picture 3" descr="C:\Users\User\Desktop\image-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00174"/>
            <a:ext cx="2143108" cy="2381250"/>
          </a:xfrm>
          <a:prstGeom prst="rect">
            <a:avLst/>
          </a:prstGeom>
          <a:noFill/>
        </p:spPr>
      </p:pic>
      <p:pic>
        <p:nvPicPr>
          <p:cNvPr id="2" name="Picture 2" descr="C:\Users\User\Desktop\image-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1500174"/>
            <a:ext cx="2381250" cy="2381250"/>
          </a:xfrm>
          <a:prstGeom prst="rect">
            <a:avLst/>
          </a:prstGeom>
          <a:noFill/>
        </p:spPr>
      </p:pic>
      <p:pic>
        <p:nvPicPr>
          <p:cNvPr id="3" name="Picture 3" descr="C:\Users\User\Desktop\image-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1500174"/>
            <a:ext cx="2381250" cy="2381250"/>
          </a:xfrm>
          <a:prstGeom prst="rect">
            <a:avLst/>
          </a:prstGeom>
          <a:noFill/>
        </p:spPr>
      </p:pic>
      <p:pic>
        <p:nvPicPr>
          <p:cNvPr id="1028" name="Picture 4" descr="C:\Users\User\Desktop\image-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62750" y="1500174"/>
            <a:ext cx="2381250" cy="23812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786314" y="3643314"/>
            <a:ext cx="206659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Виктор Савиных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928926" y="4143380"/>
            <a:ext cx="1620957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Иван Волков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245723" y="3786190"/>
            <a:ext cx="1898277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Михаил Кашин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00034" y="3857628"/>
            <a:ext cx="26052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Александр Сенников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357290" y="5715016"/>
            <a:ext cx="741901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Александр </a:t>
            </a:r>
            <a:r>
              <a:rPr lang="ru-RU" dirty="0" err="1" smtClean="0">
                <a:solidFill>
                  <a:srgbClr val="FF0000"/>
                </a:solidFill>
              </a:rPr>
              <a:t>Ефименко</a:t>
            </a:r>
            <a:r>
              <a:rPr lang="ru-RU" dirty="0" smtClean="0">
                <a:solidFill>
                  <a:srgbClr val="FF0000"/>
                </a:solidFill>
              </a:rPr>
              <a:t>, Василий </a:t>
            </a:r>
            <a:r>
              <a:rPr lang="ru-RU" dirty="0" err="1" smtClean="0">
                <a:solidFill>
                  <a:srgbClr val="FF0000"/>
                </a:solidFill>
              </a:rPr>
              <a:t>Шибаршин</a:t>
            </a:r>
            <a:r>
              <a:rPr lang="ru-RU" dirty="0" smtClean="0">
                <a:solidFill>
                  <a:srgbClr val="FF0000"/>
                </a:solidFill>
              </a:rPr>
              <a:t>, Алексей </a:t>
            </a:r>
            <a:r>
              <a:rPr lang="ru-RU" dirty="0" err="1" smtClean="0">
                <a:solidFill>
                  <a:srgbClr val="FF0000"/>
                </a:solidFill>
              </a:rPr>
              <a:t>Добрачев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 Иван </a:t>
            </a:r>
            <a:r>
              <a:rPr lang="ru-RU" dirty="0" err="1" smtClean="0">
                <a:solidFill>
                  <a:srgbClr val="FF0000"/>
                </a:solidFill>
              </a:rPr>
              <a:t>Дунюшкин</a:t>
            </a:r>
            <a:r>
              <a:rPr lang="ru-RU" dirty="0" smtClean="0">
                <a:solidFill>
                  <a:srgbClr val="FF0000"/>
                </a:solidFill>
              </a:rPr>
              <a:t>, Владимир </a:t>
            </a:r>
            <a:r>
              <a:rPr lang="ru-RU" dirty="0" err="1" smtClean="0">
                <a:solidFill>
                  <a:srgbClr val="FF0000"/>
                </a:solidFill>
              </a:rPr>
              <a:t>Бродников</a:t>
            </a:r>
            <a:r>
              <a:rPr lang="ru-RU" dirty="0" smtClean="0">
                <a:solidFill>
                  <a:srgbClr val="FF0000"/>
                </a:solidFill>
              </a:rPr>
              <a:t>,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57356" y="642918"/>
            <a:ext cx="385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«Союз революционной борьбы»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Черневский Адольф Юрьевич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2714644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14546" y="2285992"/>
            <a:ext cx="746069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/>
              <a:t>                    Черневский </a:t>
            </a:r>
            <a:r>
              <a:rPr lang="ru-RU" b="1" dirty="0" smtClean="0"/>
              <a:t>Адольф Юрьевич</a:t>
            </a:r>
            <a:br>
              <a:rPr lang="ru-RU" b="1" dirty="0" smtClean="0"/>
            </a:br>
            <a:r>
              <a:rPr lang="ru-RU" dirty="0" smtClean="0"/>
              <a:t>Родился 25 января 1911 г. в Ленинграде в семье рабочего. </a:t>
            </a:r>
          </a:p>
          <a:p>
            <a:r>
              <a:rPr lang="ru-RU" dirty="0" smtClean="0"/>
              <a:t>Литовец. Образование среднее. </a:t>
            </a:r>
          </a:p>
          <a:p>
            <a:r>
              <a:rPr lang="ru-RU" dirty="0" smtClean="0"/>
              <a:t>Журналист Воронежского отделения ТАСС. </a:t>
            </a:r>
          </a:p>
          <a:p>
            <a:r>
              <a:rPr lang="ru-RU" dirty="0" smtClean="0"/>
              <a:t>Жил в Воронеже: ул. </a:t>
            </a:r>
            <a:r>
              <a:rPr lang="ru-RU" dirty="0" err="1" smtClean="0"/>
              <a:t>Венецкая</a:t>
            </a:r>
            <a:r>
              <a:rPr lang="ru-RU" dirty="0" smtClean="0"/>
              <a:t>, 28, кв. 3.</a:t>
            </a:r>
            <a:br>
              <a:rPr lang="ru-RU" dirty="0" smtClean="0"/>
            </a:br>
            <a:r>
              <a:rPr lang="ru-RU" dirty="0" smtClean="0"/>
              <a:t>Арестован 5 апреля 1938 г. УНКВД ВО. </a:t>
            </a:r>
          </a:p>
          <a:p>
            <a:r>
              <a:rPr lang="ru-RU" dirty="0" smtClean="0"/>
              <a:t>Обвинялся в участии в антисоветской </a:t>
            </a:r>
          </a:p>
          <a:p>
            <a:r>
              <a:rPr lang="ru-RU" dirty="0" smtClean="0"/>
              <a:t>троцкистской террористической и вредительской группе. </a:t>
            </a:r>
          </a:p>
          <a:p>
            <a:r>
              <a:rPr lang="ru-RU" dirty="0" smtClean="0"/>
              <a:t>Осужден 23 октября 1938 г. выездной сессией ВКВС СССР </a:t>
            </a:r>
          </a:p>
          <a:p>
            <a:r>
              <a:rPr lang="ru-RU" dirty="0" smtClean="0"/>
              <a:t>в Воронеже </a:t>
            </a:r>
            <a:r>
              <a:rPr lang="ru-RU" dirty="0" err="1" smtClean="0"/>
              <a:t>пост.ст</a:t>
            </a:r>
            <a:r>
              <a:rPr lang="ru-RU" dirty="0" smtClean="0"/>
              <a:t>. 58 – 7, 58 – 8, 58 – 11. </a:t>
            </a:r>
          </a:p>
          <a:p>
            <a:r>
              <a:rPr lang="ru-RU" dirty="0" smtClean="0"/>
              <a:t>Приговорен к 10 годам тюремного заключения. </a:t>
            </a:r>
          </a:p>
          <a:p>
            <a:r>
              <a:rPr lang="ru-RU" dirty="0" smtClean="0"/>
              <a:t>Вторично арестован 20 сентября 1950 г. </a:t>
            </a:r>
          </a:p>
          <a:p>
            <a:r>
              <a:rPr lang="ru-RU" dirty="0" smtClean="0"/>
              <a:t>Новосибирским УМГБ и сослан </a:t>
            </a:r>
          </a:p>
          <a:p>
            <a:r>
              <a:rPr lang="ru-RU" dirty="0" smtClean="0"/>
              <a:t>на поселение постановлением ОСО МГБ от 23 декабря 1950 г.</a:t>
            </a:r>
            <a:br>
              <a:rPr lang="ru-RU" dirty="0" smtClean="0"/>
            </a:br>
            <a:r>
              <a:rPr lang="ru-RU" dirty="0" smtClean="0"/>
              <a:t>Реабилитирован 14 июля 1956 г. ВКВС СССР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214810" y="785794"/>
            <a:ext cx="36727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Archive.ls 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Книга памяти жертв политических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репрессий Воронежской области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Документа раб стола\Они были первые\сжато DSC016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0258" y="1643050"/>
            <a:ext cx="3028941" cy="2271706"/>
          </a:xfrm>
          <a:prstGeom prst="rect">
            <a:avLst/>
          </a:prstGeom>
          <a:noFill/>
        </p:spPr>
      </p:pic>
      <p:pic>
        <p:nvPicPr>
          <p:cNvPr id="1028" name="Picture 4" descr="F:\Документа раб стола\Они были первые\сжато DSC016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857628"/>
            <a:ext cx="4267200" cy="2628900"/>
          </a:xfrm>
          <a:prstGeom prst="rect">
            <a:avLst/>
          </a:prstGeom>
          <a:noFill/>
        </p:spPr>
      </p:pic>
      <p:pic>
        <p:nvPicPr>
          <p:cNvPr id="1030" name="Picture 6" descr="https://gorodtaishet.ru/News/2020/10/19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14338"/>
            <a:ext cx="3571840" cy="238122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1571612"/>
            <a:ext cx="5372099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929058" y="714356"/>
            <a:ext cx="48926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Открыт - июнь 2020 г. Эпитафия: Жители Тайшета –</a:t>
            </a:r>
          </a:p>
          <a:p>
            <a:pPr algn="ctr"/>
            <a:r>
              <a:rPr lang="ru-RU" sz="1400" dirty="0" smtClean="0"/>
              <a:t>жертвам политических репрессий  </a:t>
            </a:r>
            <a:r>
              <a:rPr lang="ru-RU" sz="1600" dirty="0" smtClean="0">
                <a:solidFill>
                  <a:srgbClr val="FF0000"/>
                </a:solidFill>
              </a:rPr>
              <a:t> (? ?)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8992" y="6286520"/>
            <a:ext cx="437171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/>
              <a:t>1988 г. Учредительная конференция Иркутска</a:t>
            </a:r>
          </a:p>
          <a:p>
            <a:r>
              <a:rPr lang="ru-RU" sz="1400" dirty="0" smtClean="0"/>
              <a:t> с участием тайшетской делегации</a:t>
            </a:r>
            <a:endParaRPr lang="ru-RU" sz="1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201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000504"/>
            <a:ext cx="284969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620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57166"/>
            <a:ext cx="2498711" cy="3412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16" y="357166"/>
            <a:ext cx="1927207" cy="2282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6644" y="2786058"/>
            <a:ext cx="1570017" cy="250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22" y="2857496"/>
            <a:ext cx="1284265" cy="246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619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488" y="285728"/>
            <a:ext cx="3570281" cy="23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6198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71736" y="2643182"/>
            <a:ext cx="2400317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6199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29190" y="2857496"/>
            <a:ext cx="110218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785786" y="5929330"/>
            <a:ext cx="784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Первые  мероприятия ИПО «Бирюса-Мемориал»:   День совести, 3 декабря 1988 г.</a:t>
            </a:r>
          </a:p>
          <a:p>
            <a:r>
              <a:rPr lang="ru-RU" sz="1400" dirty="0" smtClean="0"/>
              <a:t>54 –я годовщина со дня гибели Кирова С.М.  (</a:t>
            </a:r>
            <a:r>
              <a:rPr lang="ru-RU" sz="1400" dirty="0" err="1" smtClean="0"/>
              <a:t>Костриков</a:t>
            </a:r>
            <a:r>
              <a:rPr lang="ru-RU" sz="1400" dirty="0" smtClean="0"/>
              <a:t>) руководителя  г.Ленинград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03" name="Object 3"/>
          <p:cNvGraphicFramePr>
            <a:graphicFrameLocks noChangeAspect="1"/>
          </p:cNvGraphicFramePr>
          <p:nvPr>
            <p:ph idx="1"/>
          </p:nvPr>
        </p:nvGraphicFramePr>
        <p:xfrm>
          <a:off x="-1908175" y="-234950"/>
          <a:ext cx="11052175" cy="6403975"/>
        </p:xfrm>
        <a:graphic>
          <a:graphicData uri="http://schemas.openxmlformats.org/presentationml/2006/ole">
            <p:oleObj spid="_x0000_s2050" name="Лист" r:id="rId3" imgW="10372649" imgH="6000902" progId="Excel.Sheet.8">
              <p:embed/>
            </p:oleObj>
          </a:graphicData>
        </a:graphic>
      </p:graphicFrame>
      <p:sp>
        <p:nvSpPr>
          <p:cNvPr id="1024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upload.wikimedia.org/wikipedia/commons/thumb/f/f7/Loubianka_square_memorial.jpg/300px-Loubianka_square_memoria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" y="5214950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30 октября – День памяти жертв политических репрессий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786" y="428604"/>
            <a:ext cx="40005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г</a:t>
            </a:r>
            <a:r>
              <a:rPr lang="ru-RU" dirty="0" smtClean="0"/>
              <a:t>.Москва, </a:t>
            </a:r>
            <a:r>
              <a:rPr lang="ru-RU" dirty="0" err="1" smtClean="0"/>
              <a:t>Лубянская</a:t>
            </a:r>
            <a:r>
              <a:rPr lang="ru-RU" dirty="0" smtClean="0"/>
              <a:t> площадь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заб погосты\Забытые погосты\1991год. Исследование кладбища на ст.Топоро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70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57554" y="5643578"/>
            <a:ext cx="25859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Ст.Топорок</a:t>
            </a:r>
            <a:r>
              <a:rPr lang="ru-RU" b="1" dirty="0" smtClean="0"/>
              <a:t>   1991 г.</a:t>
            </a:r>
            <a:endParaRPr lang="ru-RU" b="1" dirty="0"/>
          </a:p>
        </p:txBody>
      </p:sp>
      <p:pic>
        <p:nvPicPr>
          <p:cNvPr id="3075" name="Picture 3" descr="F:\заб погосты\Забытые погосты\Табличка с обозначением номера могилы на ст. Топор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14818"/>
            <a:ext cx="2868614" cy="2031127"/>
          </a:xfrm>
          <a:prstGeom prst="rect">
            <a:avLst/>
          </a:prstGeom>
          <a:noFill/>
        </p:spPr>
      </p:pic>
      <p:pic>
        <p:nvPicPr>
          <p:cNvPr id="1026" name="Picture 2" descr="C:\Users\User\Desktop\Рисунок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4357694"/>
            <a:ext cx="2438400" cy="1768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Документа раб стола\памятник ЗРДСМ забытые погочсты\Забытые погосты\Набгробная плита на могиле А.Сондорса, латышского офицера умершего на 022 колонне, д.Н.Гоголев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4275" y="1857364"/>
            <a:ext cx="2879725" cy="4687887"/>
          </a:xfrm>
          <a:prstGeom prst="rect">
            <a:avLst/>
          </a:prstGeom>
          <a:noFill/>
        </p:spPr>
      </p:pic>
      <p:pic>
        <p:nvPicPr>
          <p:cNvPr id="5122" name="Picture 2" descr="F:\заб погосты\Забытые погосты\Члены ИПО Бирюса-мемориал, фото на память. лагерное кладбище на ст. Топорок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0"/>
            <a:ext cx="4014779" cy="2690829"/>
          </a:xfrm>
          <a:prstGeom prst="rect">
            <a:avLst/>
          </a:prstGeom>
          <a:noFill/>
        </p:spPr>
      </p:pic>
      <p:pic>
        <p:nvPicPr>
          <p:cNvPr id="5123" name="Picture 3" descr="F:\заб погосты\Забытые погосты\Укладка бето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0"/>
            <a:ext cx="2873377" cy="2043976"/>
          </a:xfrm>
          <a:prstGeom prst="rect">
            <a:avLst/>
          </a:prstGeom>
          <a:noFill/>
        </p:spPr>
      </p:pic>
      <p:sp>
        <p:nvSpPr>
          <p:cNvPr id="5125" name="AutoShape 5" descr="http://taishetrn.ru/wp-content/uploads/2020/06/image-6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3359" y="2714620"/>
            <a:ext cx="5660325" cy="3362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 descr="C:\Users\User\Desktop\image-1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857232"/>
            <a:ext cx="1847850" cy="2466975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2285984" y="62865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213" name="Rectangle 21"/>
          <p:cNvSpPr>
            <a:spLocks noChangeArrowheads="1"/>
          </p:cNvSpPr>
          <p:nvPr/>
        </p:nvSpPr>
        <p:spPr bwMode="auto">
          <a:xfrm>
            <a:off x="2714612" y="5873115"/>
            <a:ext cx="6429388" cy="11387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На этом месте  в 1946-1953 гг. заключенными, военнопленными, сотрудниками  </a:t>
            </a:r>
            <a:r>
              <a:rPr kumimoji="0" lang="ru-RU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Тайшетстроя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, </a:t>
            </a:r>
            <a:r>
              <a:rPr kumimoji="0" lang="ru-RU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Тайшетлага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Ангарлага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Озерлага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и </a:t>
            </a:r>
            <a:r>
              <a:rPr kumimoji="0" lang="ru-RU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тайшетцами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был построен легендарный   Центральный </a:t>
            </a:r>
            <a:r>
              <a:rPr kumimoji="0" lang="ru-RU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авто-ремонтно-механический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завод  МВД СССР (ЦАРМЗ-АРМЗ-ТАРМЗ, РМЗ с 1965 г., ЗРДСМ с 1980 г. по 2010 г.) и рабочий поселок при нём (ныне </a:t>
            </a:r>
            <a:r>
              <a:rPr kumimoji="0" lang="ru-RU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мкр-н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им. </a:t>
            </a:r>
            <a:r>
              <a:rPr kumimoji="0" lang="ru-RU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Пахотищева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Н.Д. с 1984 г.).На долгие годы с доброй </a:t>
            </a:r>
            <a:r>
              <a:rPr kumimoji="0" lang="ru-RU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пямятью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. 30.10.2017 г.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212" name="Рисунок 1" descr="http://sm.2564.ru/196-thickbox_default/gravirovka-lavrovoj-vetv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6599658"/>
            <a:ext cx="500066" cy="258342"/>
          </a:xfrm>
          <a:prstGeom prst="rect">
            <a:avLst/>
          </a:prstGeom>
          <a:noFill/>
        </p:spPr>
      </p:pic>
      <p:pic>
        <p:nvPicPr>
          <p:cNvPr id="1026" name="Picture 2" descr="F:\Документа раб стола\zrdsm052018-56-960x6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648580"/>
            <a:ext cx="2643174" cy="16712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Труд женщин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928670"/>
            <a:ext cx="7072362" cy="5352439"/>
          </a:xfrm>
          <a:noFill/>
          <a:ln/>
        </p:spPr>
      </p:pic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Отсыпка </a:t>
            </a:r>
            <a:r>
              <a:rPr lang="ru-RU" sz="1800" dirty="0" smtClean="0">
                <a:solidFill>
                  <a:schemeClr val="tx1"/>
                </a:solidFill>
              </a:rPr>
              <a:t>земельного полотна </a:t>
            </a:r>
            <a:r>
              <a:rPr lang="ru-RU" sz="1800" dirty="0">
                <a:solidFill>
                  <a:schemeClr val="tx1"/>
                </a:solidFill>
              </a:rPr>
              <a:t>ж/</a:t>
            </a:r>
            <a:r>
              <a:rPr lang="ru-RU" sz="1800" dirty="0" err="1">
                <a:solidFill>
                  <a:schemeClr val="tx1"/>
                </a:solidFill>
              </a:rPr>
              <a:t>д</a:t>
            </a:r>
            <a:r>
              <a:rPr lang="ru-RU" sz="1800" dirty="0">
                <a:solidFill>
                  <a:schemeClr val="tx1"/>
                </a:solidFill>
              </a:rPr>
              <a:t> вручную. 1947 г.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14546" y="6215082"/>
            <a:ext cx="4523995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Лагерное прошлое Тайшета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Известковая\20181010_1333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194341"/>
          </a:xfrm>
          <a:prstGeom prst="rect">
            <a:avLst/>
          </a:prstGeom>
          <a:noFill/>
        </p:spPr>
      </p:pic>
      <p:pic>
        <p:nvPicPr>
          <p:cNvPr id="1027" name="Picture 3" descr="F:\Известковая\у остатков пече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500306"/>
            <a:ext cx="4267200" cy="3200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00100" y="5929330"/>
            <a:ext cx="7487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Колонна Известковая , вблизи </a:t>
            </a:r>
            <a:r>
              <a:rPr lang="ru-RU" dirty="0" err="1" smtClean="0"/>
              <a:t>ст.Костомарово</a:t>
            </a:r>
            <a:r>
              <a:rPr lang="ru-RU" dirty="0" smtClean="0"/>
              <a:t>, </a:t>
            </a:r>
          </a:p>
          <a:p>
            <a:pPr algn="ctr"/>
            <a:r>
              <a:rPr lang="ru-RU" dirty="0" smtClean="0"/>
              <a:t>производство извести производилась и во времена </a:t>
            </a:r>
            <a:r>
              <a:rPr lang="ru-RU" dirty="0" err="1" smtClean="0"/>
              <a:t>Озерлага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79388" y="44450"/>
            <a:ext cx="8713787" cy="792163"/>
          </a:xfrm>
        </p:spPr>
        <p:txBody>
          <a:bodyPr>
            <a:normAutofit fontScale="90000"/>
          </a:bodyPr>
          <a:lstStyle/>
          <a:p>
            <a:r>
              <a:rPr lang="ru-RU" sz="2800"/>
              <a:t>ИТЛ центрального лагерно-производственного подчинения в Приангарье, 1937-1953 г.г.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516688" y="908050"/>
            <a:ext cx="1728787" cy="287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</a:pPr>
            <a:r>
              <a:rPr lang="ru-RU" sz="1400"/>
              <a:t>- ИТЛ 1937-1943 г.г.</a:t>
            </a:r>
          </a:p>
        </p:txBody>
      </p:sp>
      <p:pic>
        <p:nvPicPr>
          <p:cNvPr id="45059" name="Picture 3" descr="Слайд для диссертации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CFF"/>
              </a:clrFrom>
              <a:clrTo>
                <a:srgbClr val="FBFCFF">
                  <a:alpha val="0"/>
                </a:srgbClr>
              </a:clrTo>
            </a:clrChange>
            <a:lum bright="12000" contrast="6000"/>
          </a:blip>
          <a:srcRect/>
          <a:stretch>
            <a:fillRect/>
          </a:stretch>
        </p:blipFill>
        <p:spPr bwMode="auto">
          <a:xfrm>
            <a:off x="0" y="215900"/>
            <a:ext cx="6172200" cy="6669088"/>
          </a:xfrm>
          <a:prstGeom prst="rect">
            <a:avLst/>
          </a:prstGeom>
          <a:noFill/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684213" y="4221163"/>
            <a:ext cx="5556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800" b="1">
                <a:latin typeface="Arial" charset="0"/>
              </a:rPr>
              <a:t>Тайшет</a:t>
            </a: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611188" y="3789363"/>
            <a:ext cx="144462" cy="144462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590550" y="3644900"/>
            <a:ext cx="23653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600" b="1">
                <a:latin typeface="Arial" charset="0"/>
              </a:rPr>
              <a:t>1</a:t>
            </a: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723900" y="3644900"/>
            <a:ext cx="2476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600" b="1">
                <a:latin typeface="Arial" charset="0"/>
              </a:rPr>
              <a:t>2</a:t>
            </a: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755650" y="3789363"/>
            <a:ext cx="144463" cy="144462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900113" y="3789363"/>
            <a:ext cx="144462" cy="144462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1042988" y="3789363"/>
            <a:ext cx="144462" cy="144462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971550" y="4076700"/>
            <a:ext cx="144463" cy="144463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1116013" y="4076700"/>
            <a:ext cx="144462" cy="144463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1258888" y="4076700"/>
            <a:ext cx="144462" cy="144463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935038" y="3933825"/>
            <a:ext cx="8286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600" b="1">
                <a:latin typeface="Arial" charset="0"/>
              </a:rPr>
              <a:t>5     6     7     8    9</a:t>
            </a: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6516688" y="981075"/>
            <a:ext cx="144462" cy="1444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1835150" y="4006850"/>
            <a:ext cx="5334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800" b="1">
                <a:latin typeface="Arial" charset="0"/>
              </a:rPr>
              <a:t>Братск</a:t>
            </a:r>
          </a:p>
        </p:txBody>
      </p:sp>
      <p:sp>
        <p:nvSpPr>
          <p:cNvPr id="45074" name="Text Box 18"/>
          <p:cNvSpPr txBox="1">
            <a:spLocks noChangeArrowheads="1"/>
          </p:cNvSpPr>
          <p:nvPr/>
        </p:nvSpPr>
        <p:spPr bwMode="auto">
          <a:xfrm>
            <a:off x="868363" y="3644900"/>
            <a:ext cx="2476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600" b="1">
                <a:latin typeface="Arial" charset="0"/>
              </a:rPr>
              <a:t>3</a:t>
            </a:r>
          </a:p>
        </p:txBody>
      </p:sp>
      <p:sp>
        <p:nvSpPr>
          <p:cNvPr id="45075" name="Text Box 19"/>
          <p:cNvSpPr txBox="1">
            <a:spLocks noChangeArrowheads="1"/>
          </p:cNvSpPr>
          <p:nvPr/>
        </p:nvSpPr>
        <p:spPr bwMode="auto">
          <a:xfrm>
            <a:off x="1011238" y="3644900"/>
            <a:ext cx="2476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600" b="1">
                <a:latin typeface="Arial" charset="0"/>
              </a:rPr>
              <a:t>4</a:t>
            </a:r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1403350" y="4076700"/>
            <a:ext cx="144463" cy="144463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1547813" y="4076700"/>
            <a:ext cx="144462" cy="144463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078" name="Rectangle 22"/>
          <p:cNvSpPr>
            <a:spLocks noChangeArrowheads="1"/>
          </p:cNvSpPr>
          <p:nvPr/>
        </p:nvSpPr>
        <p:spPr bwMode="auto">
          <a:xfrm>
            <a:off x="1835150" y="3860800"/>
            <a:ext cx="144463" cy="144463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079" name="Rectangle 23"/>
          <p:cNvSpPr>
            <a:spLocks noChangeArrowheads="1"/>
          </p:cNvSpPr>
          <p:nvPr/>
        </p:nvSpPr>
        <p:spPr bwMode="auto">
          <a:xfrm>
            <a:off x="2771775" y="3716338"/>
            <a:ext cx="144463" cy="144462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2916238" y="3716338"/>
            <a:ext cx="144462" cy="144462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081" name="Text Box 25"/>
          <p:cNvSpPr txBox="1">
            <a:spLocks noChangeArrowheads="1"/>
          </p:cNvSpPr>
          <p:nvPr/>
        </p:nvSpPr>
        <p:spPr bwMode="auto">
          <a:xfrm>
            <a:off x="2700338" y="3933825"/>
            <a:ext cx="61753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800" b="1">
                <a:latin typeface="Arial" charset="0"/>
              </a:rPr>
              <a:t>Усть-Кут</a:t>
            </a: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4716463" y="3141663"/>
            <a:ext cx="144462" cy="144462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083" name="Text Box 27"/>
          <p:cNvSpPr txBox="1">
            <a:spLocks noChangeArrowheads="1"/>
          </p:cNvSpPr>
          <p:nvPr/>
        </p:nvSpPr>
        <p:spPr bwMode="auto">
          <a:xfrm>
            <a:off x="4427538" y="3357563"/>
            <a:ext cx="6286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800" b="1">
                <a:latin typeface="Arial" charset="0"/>
              </a:rPr>
              <a:t>Бодайбо</a:t>
            </a:r>
          </a:p>
        </p:txBody>
      </p:sp>
      <p:sp>
        <p:nvSpPr>
          <p:cNvPr id="45084" name="Rectangle 28"/>
          <p:cNvSpPr>
            <a:spLocks noChangeArrowheads="1"/>
          </p:cNvSpPr>
          <p:nvPr/>
        </p:nvSpPr>
        <p:spPr bwMode="auto">
          <a:xfrm>
            <a:off x="5940425" y="1412875"/>
            <a:ext cx="3024188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ru-RU" sz="1100">
                <a:latin typeface="Arial" charset="0"/>
              </a:rPr>
              <a:t>1 – Тайшетский ИТЛ ГУЛЛП</a:t>
            </a:r>
          </a:p>
          <a:p>
            <a:r>
              <a:rPr lang="ru-RU" sz="1100">
                <a:latin typeface="Arial" charset="0"/>
              </a:rPr>
              <a:t>2 – Заплаг УЖДС на ДВ</a:t>
            </a:r>
          </a:p>
          <a:p>
            <a:r>
              <a:rPr lang="ru-RU" sz="1100">
                <a:latin typeface="Arial" charset="0"/>
              </a:rPr>
              <a:t>3 – Тайшетский ОЛП Южлага  УЖДС на ДВ</a:t>
            </a:r>
          </a:p>
          <a:p>
            <a:r>
              <a:rPr lang="ru-RU" sz="1100">
                <a:latin typeface="Arial" charset="0"/>
              </a:rPr>
              <a:t>4 – Южный ИТЛ УЖДС, ГУЛЖДС</a:t>
            </a: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6011863" y="2852738"/>
            <a:ext cx="3024187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ru-RU" sz="1100">
                <a:latin typeface="Arial" charset="0"/>
              </a:rPr>
              <a:t>5 – Тайшетский ИТЛ ГУЛАГ</a:t>
            </a:r>
          </a:p>
          <a:p>
            <a:r>
              <a:rPr lang="ru-RU" sz="1100">
                <a:latin typeface="Arial" charset="0"/>
              </a:rPr>
              <a:t>6 – Тайшетстрой и Братский ИТЛ ГУЖДС</a:t>
            </a:r>
          </a:p>
          <a:p>
            <a:r>
              <a:rPr lang="ru-RU" sz="1100">
                <a:latin typeface="Arial" charset="0"/>
              </a:rPr>
              <a:t>7 – ЗУС и ИТЛ ГУЛЖДС</a:t>
            </a:r>
          </a:p>
          <a:p>
            <a:r>
              <a:rPr lang="ru-RU" sz="1100">
                <a:latin typeface="Arial" charset="0"/>
              </a:rPr>
              <a:t>8 – Тайшетский ИТЛ ГУЛЖДС</a:t>
            </a:r>
          </a:p>
          <a:p>
            <a:r>
              <a:rPr lang="ru-RU" sz="1100">
                <a:latin typeface="Arial" charset="0"/>
              </a:rPr>
              <a:t>9 –Озерный лагерь ГУЛЖДС, ГУЛАГ</a:t>
            </a:r>
          </a:p>
          <a:p>
            <a:r>
              <a:rPr lang="ru-RU" sz="1100">
                <a:latin typeface="Arial" charset="0"/>
              </a:rPr>
              <a:t>10 – Ангарский ИТЛ ГУЛЖДС </a:t>
            </a:r>
          </a:p>
          <a:p>
            <a:r>
              <a:rPr lang="ru-RU" sz="1100">
                <a:latin typeface="Arial" charset="0"/>
              </a:rPr>
              <a:t>11 –Усть-Кутский ИТЛ ГУИТЛ Дальстроя</a:t>
            </a:r>
          </a:p>
          <a:p>
            <a:r>
              <a:rPr lang="ru-RU" sz="1100">
                <a:latin typeface="Arial" charset="0"/>
              </a:rPr>
              <a:t>12 – Усть-Кутское ЛО СГУ и УИТЛК</a:t>
            </a:r>
          </a:p>
          <a:p>
            <a:r>
              <a:rPr lang="ru-RU" sz="1100">
                <a:latin typeface="Arial" charset="0"/>
              </a:rPr>
              <a:t>13 – Бодайбинский ИТЛ СГУ и УИТЛК</a:t>
            </a:r>
          </a:p>
          <a:p>
            <a:r>
              <a:rPr lang="ru-RU" sz="1100">
                <a:latin typeface="Arial" charset="0"/>
              </a:rPr>
              <a:t>14 – Жигаловское ЛО СГУ</a:t>
            </a:r>
          </a:p>
          <a:p>
            <a:r>
              <a:rPr lang="ru-RU" sz="1100">
                <a:latin typeface="Arial" charset="0"/>
              </a:rPr>
              <a:t>15 – Балаганское ЛО СГУ и УИТЛК</a:t>
            </a:r>
          </a:p>
          <a:p>
            <a:r>
              <a:rPr lang="ru-RU" sz="1100">
                <a:latin typeface="Arial" charset="0"/>
              </a:rPr>
              <a:t>16 – Усольский ЛО ГУЛЖДС, ИТЛ СГУ</a:t>
            </a:r>
          </a:p>
          <a:p>
            <a:r>
              <a:rPr lang="ru-RU" sz="1100">
                <a:latin typeface="Arial" charset="0"/>
              </a:rPr>
              <a:t>17 – Управление строительства-16 и Китойский ИТЛ ГУПС, ГСНС, ГУЛАГ</a:t>
            </a:r>
          </a:p>
        </p:txBody>
      </p:sp>
      <p:sp>
        <p:nvSpPr>
          <p:cNvPr id="45086" name="Rectangle 30"/>
          <p:cNvSpPr>
            <a:spLocks noChangeArrowheads="1"/>
          </p:cNvSpPr>
          <p:nvPr/>
        </p:nvSpPr>
        <p:spPr bwMode="auto">
          <a:xfrm>
            <a:off x="6515100" y="2492375"/>
            <a:ext cx="144463" cy="144463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6516688" y="2420938"/>
            <a:ext cx="1728787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ru-RU" sz="1200">
                <a:latin typeface="Arial" charset="0"/>
              </a:rPr>
              <a:t>- ИТЛ 1945-1953 г.г.</a:t>
            </a:r>
          </a:p>
        </p:txBody>
      </p:sp>
      <p:sp>
        <p:nvSpPr>
          <p:cNvPr id="45088" name="Text Box 32"/>
          <p:cNvSpPr txBox="1">
            <a:spLocks noChangeArrowheads="1"/>
          </p:cNvSpPr>
          <p:nvPr/>
        </p:nvSpPr>
        <p:spPr bwMode="auto">
          <a:xfrm>
            <a:off x="2411413" y="5805488"/>
            <a:ext cx="5842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800" b="1">
                <a:latin typeface="Arial" charset="0"/>
              </a:rPr>
              <a:t>Иркутск</a:t>
            </a:r>
          </a:p>
        </p:txBody>
      </p:sp>
      <p:sp>
        <p:nvSpPr>
          <p:cNvPr id="45089" name="Text Box 33"/>
          <p:cNvSpPr txBox="1">
            <a:spLocks noChangeArrowheads="1"/>
          </p:cNvSpPr>
          <p:nvPr/>
        </p:nvSpPr>
        <p:spPr bwMode="auto">
          <a:xfrm>
            <a:off x="2124075" y="5013325"/>
            <a:ext cx="70643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800" b="1">
                <a:latin typeface="Arial" charset="0"/>
              </a:rPr>
              <a:t>Балаганск</a:t>
            </a:r>
          </a:p>
        </p:txBody>
      </p:sp>
      <p:sp>
        <p:nvSpPr>
          <p:cNvPr id="45090" name="Text Box 34"/>
          <p:cNvSpPr txBox="1">
            <a:spLocks noChangeArrowheads="1"/>
          </p:cNvSpPr>
          <p:nvPr/>
        </p:nvSpPr>
        <p:spPr bwMode="auto">
          <a:xfrm>
            <a:off x="1751013" y="5735638"/>
            <a:ext cx="58896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800" b="1">
                <a:latin typeface="Arial" charset="0"/>
              </a:rPr>
              <a:t>Ангарск</a:t>
            </a:r>
          </a:p>
        </p:txBody>
      </p:sp>
      <p:sp>
        <p:nvSpPr>
          <p:cNvPr id="45091" name="Text Box 35"/>
          <p:cNvSpPr txBox="1">
            <a:spLocks noChangeArrowheads="1"/>
          </p:cNvSpPr>
          <p:nvPr/>
        </p:nvSpPr>
        <p:spPr bwMode="auto">
          <a:xfrm>
            <a:off x="1135063" y="5516563"/>
            <a:ext cx="11334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800" b="1">
                <a:latin typeface="Arial" charset="0"/>
              </a:rPr>
              <a:t>Усолье-Сибирское</a:t>
            </a:r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2411413" y="5661025"/>
            <a:ext cx="144462" cy="144463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093" name="Rectangle 37"/>
          <p:cNvSpPr>
            <a:spLocks noChangeArrowheads="1"/>
          </p:cNvSpPr>
          <p:nvPr/>
        </p:nvSpPr>
        <p:spPr bwMode="auto">
          <a:xfrm>
            <a:off x="2195513" y="5445125"/>
            <a:ext cx="144462" cy="144463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094" name="Text Box 38"/>
          <p:cNvSpPr txBox="1">
            <a:spLocks noChangeArrowheads="1"/>
          </p:cNvSpPr>
          <p:nvPr/>
        </p:nvSpPr>
        <p:spPr bwMode="auto">
          <a:xfrm>
            <a:off x="1763713" y="3716338"/>
            <a:ext cx="3206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600" b="1">
                <a:latin typeface="Arial" charset="0"/>
              </a:rPr>
              <a:t>10</a:t>
            </a:r>
          </a:p>
        </p:txBody>
      </p:sp>
      <p:sp>
        <p:nvSpPr>
          <p:cNvPr id="45095" name="Text Box 39"/>
          <p:cNvSpPr txBox="1">
            <a:spLocks noChangeArrowheads="1"/>
          </p:cNvSpPr>
          <p:nvPr/>
        </p:nvSpPr>
        <p:spPr bwMode="auto">
          <a:xfrm>
            <a:off x="2700338" y="3573463"/>
            <a:ext cx="5762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600" b="1">
                <a:latin typeface="Arial" charset="0"/>
              </a:rPr>
              <a:t>11    12</a:t>
            </a:r>
          </a:p>
        </p:txBody>
      </p:sp>
      <p:sp>
        <p:nvSpPr>
          <p:cNvPr id="45096" name="Text Box 40"/>
          <p:cNvSpPr txBox="1">
            <a:spLocks noChangeArrowheads="1"/>
          </p:cNvSpPr>
          <p:nvPr/>
        </p:nvSpPr>
        <p:spPr bwMode="auto">
          <a:xfrm>
            <a:off x="4643438" y="2997200"/>
            <a:ext cx="2889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600" b="1">
                <a:latin typeface="Arial" charset="0"/>
              </a:rPr>
              <a:t>13   </a:t>
            </a:r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2195513" y="4868863"/>
            <a:ext cx="144462" cy="144462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098" name="Rectangle 42"/>
          <p:cNvSpPr>
            <a:spLocks noChangeArrowheads="1"/>
          </p:cNvSpPr>
          <p:nvPr/>
        </p:nvSpPr>
        <p:spPr bwMode="auto">
          <a:xfrm>
            <a:off x="2627313" y="4581525"/>
            <a:ext cx="144462" cy="144463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099" name="Text Box 43"/>
          <p:cNvSpPr txBox="1">
            <a:spLocks noChangeArrowheads="1"/>
          </p:cNvSpPr>
          <p:nvPr/>
        </p:nvSpPr>
        <p:spPr bwMode="auto">
          <a:xfrm>
            <a:off x="2700338" y="4727575"/>
            <a:ext cx="68897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800" b="1">
                <a:latin typeface="Arial" charset="0"/>
              </a:rPr>
              <a:t>Жигалово</a:t>
            </a:r>
          </a:p>
        </p:txBody>
      </p:sp>
      <p:sp>
        <p:nvSpPr>
          <p:cNvPr id="45100" name="Text Box 44"/>
          <p:cNvSpPr txBox="1">
            <a:spLocks noChangeArrowheads="1"/>
          </p:cNvSpPr>
          <p:nvPr/>
        </p:nvSpPr>
        <p:spPr bwMode="auto">
          <a:xfrm>
            <a:off x="2555875" y="4437063"/>
            <a:ext cx="2889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600" b="1">
                <a:latin typeface="Arial" charset="0"/>
              </a:rPr>
              <a:t>14   </a:t>
            </a:r>
          </a:p>
        </p:txBody>
      </p:sp>
      <p:sp>
        <p:nvSpPr>
          <p:cNvPr id="45101" name="Text Box 45"/>
          <p:cNvSpPr txBox="1">
            <a:spLocks noChangeArrowheads="1"/>
          </p:cNvSpPr>
          <p:nvPr/>
        </p:nvSpPr>
        <p:spPr bwMode="auto">
          <a:xfrm>
            <a:off x="2124075" y="4724400"/>
            <a:ext cx="2889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600" b="1">
                <a:latin typeface="Arial" charset="0"/>
              </a:rPr>
              <a:t>15   </a:t>
            </a:r>
          </a:p>
        </p:txBody>
      </p:sp>
      <p:sp>
        <p:nvSpPr>
          <p:cNvPr id="45102" name="Text Box 46"/>
          <p:cNvSpPr txBox="1">
            <a:spLocks noChangeArrowheads="1"/>
          </p:cNvSpPr>
          <p:nvPr/>
        </p:nvSpPr>
        <p:spPr bwMode="auto">
          <a:xfrm>
            <a:off x="2124075" y="5300663"/>
            <a:ext cx="2889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600" b="1">
                <a:latin typeface="Arial" charset="0"/>
              </a:rPr>
              <a:t>16   </a:t>
            </a:r>
          </a:p>
        </p:txBody>
      </p:sp>
      <p:sp>
        <p:nvSpPr>
          <p:cNvPr id="45103" name="Text Box 47"/>
          <p:cNvSpPr txBox="1">
            <a:spLocks noChangeArrowheads="1"/>
          </p:cNvSpPr>
          <p:nvPr/>
        </p:nvSpPr>
        <p:spPr bwMode="auto">
          <a:xfrm>
            <a:off x="2339975" y="5516563"/>
            <a:ext cx="2889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600" b="1">
                <a:latin typeface="Arial" charset="0"/>
              </a:rPr>
              <a:t>17   </a:t>
            </a:r>
            <a:endParaRPr lang="ru-RU">
              <a:latin typeface="Arial" charset="0"/>
            </a:endParaRPr>
          </a:p>
        </p:txBody>
      </p:sp>
      <p:sp>
        <p:nvSpPr>
          <p:cNvPr id="45104" name="Text Box 48"/>
          <p:cNvSpPr txBox="1">
            <a:spLocks noChangeArrowheads="1"/>
          </p:cNvSpPr>
          <p:nvPr/>
        </p:nvSpPr>
        <p:spPr bwMode="auto">
          <a:xfrm>
            <a:off x="1403350" y="5300663"/>
            <a:ext cx="7493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800" b="1">
                <a:latin typeface="Arial" charset="0"/>
              </a:rPr>
              <a:t>Черемхово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диск д\установка памятника Войцеховскому\DSC_09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1" name="Picture 3" descr="C:\Users\User\Desktop\image-5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8604"/>
            <a:ext cx="2000250" cy="2085975"/>
          </a:xfrm>
          <a:prstGeom prst="rect">
            <a:avLst/>
          </a:prstGeom>
          <a:noFill/>
        </p:spPr>
      </p:pic>
      <p:pic>
        <p:nvPicPr>
          <p:cNvPr id="22532" name="Picture 4" descr="C:\Users\User\Desktop\image-5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428604"/>
            <a:ext cx="2905125" cy="18192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2928934"/>
            <a:ext cx="2095125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Войцеховский </a:t>
            </a:r>
          </a:p>
          <a:p>
            <a:r>
              <a:rPr lang="ru-RU" dirty="0" smtClean="0"/>
              <a:t>Сергей Николаевич</a:t>
            </a:r>
          </a:p>
          <a:p>
            <a:r>
              <a:rPr lang="ru-RU" dirty="0" smtClean="0"/>
              <a:t>1883 – 1951 г.г.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57224" y="5857892"/>
            <a:ext cx="12522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err="1" smtClean="0"/>
              <a:t>Ст.Топорок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4"/>
          <p:cNvSpPr txBox="1">
            <a:spLocks noChangeArrowheads="1"/>
          </p:cNvSpPr>
          <p:nvPr/>
        </p:nvSpPr>
        <p:spPr bwMode="auto">
          <a:xfrm>
            <a:off x="2555875" y="1285860"/>
            <a:ext cx="530227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600" b="1">
                <a:latin typeface="Arial" charset="0"/>
              </a:rPr>
              <a:t>14   </a:t>
            </a:r>
          </a:p>
        </p:txBody>
      </p:sp>
      <p:pic>
        <p:nvPicPr>
          <p:cNvPr id="4098" name="Picture 2" descr="F:\заб погосты\Забытые погосты\п.Квиток, захоронения умерших в депортации литовце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8501122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28662" y="5643578"/>
            <a:ext cx="80010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Бирюсинск (</a:t>
            </a:r>
            <a:r>
              <a:rPr lang="ru-RU" b="1" dirty="0" err="1" smtClean="0"/>
              <a:t>Суетиха</a:t>
            </a:r>
            <a:r>
              <a:rPr lang="ru-RU" b="1" dirty="0" smtClean="0"/>
              <a:t>) , Квиток могилы  литовцев, умерших в годы </a:t>
            </a:r>
            <a:r>
              <a:rPr lang="ru-RU" b="1" dirty="0"/>
              <a:t>д</a:t>
            </a:r>
            <a:r>
              <a:rPr lang="ru-RU" b="1" dirty="0" smtClean="0"/>
              <a:t>епортации</a:t>
            </a:r>
            <a:endParaRPr lang="ru-RU" b="1" dirty="0"/>
          </a:p>
        </p:txBody>
      </p:sp>
      <p:pic>
        <p:nvPicPr>
          <p:cNvPr id="2050" name="Picture 2" descr="F:\Документа раб стола\Тайшетский гулаг фотохорошие\Жертвы репрессий\IMG_20171205_16341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93221" cy="38576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3143248"/>
            <a:ext cx="1381131" cy="205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00042"/>
            <a:ext cx="221457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Хозяин\Desktop\материал к 30 окт\new sait\mogila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714356"/>
            <a:ext cx="150019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Хозяин\Desktop\Доки-2\Место памятника Репрессии\lietuva\Biriusinsk LIJOT (307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28934"/>
            <a:ext cx="146910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Хозяин\Desktop\материал к 30 окт\гоголевка 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2928934"/>
            <a:ext cx="1303019" cy="1935169"/>
          </a:xfrm>
          <a:prstGeom prst="rect">
            <a:avLst/>
          </a:prstGeom>
          <a:noFill/>
        </p:spPr>
      </p:pic>
      <p:pic>
        <p:nvPicPr>
          <p:cNvPr id="1027" name="Picture 3" descr="C:\Users\Хозяин\Desktop\материал к 30 окт\new sait\krest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42976" y="4214818"/>
            <a:ext cx="1524000" cy="2311400"/>
          </a:xfrm>
          <a:prstGeom prst="rect">
            <a:avLst/>
          </a:prstGeom>
          <a:noFill/>
        </p:spPr>
      </p:pic>
      <p:pic>
        <p:nvPicPr>
          <p:cNvPr id="10" name="Рисунок 9" descr="C:\Users\Хозяин\Desktop\материал к 30 окт\Белорусы на ст. Топорок\DSC0071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6314" y="714356"/>
            <a:ext cx="16430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Хозяин\Desktop\материал к 30 окт\new sait\k1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00826" y="117907"/>
            <a:ext cx="2643174" cy="6740094"/>
          </a:xfrm>
          <a:prstGeom prst="rect">
            <a:avLst/>
          </a:prstGeom>
          <a:noFill/>
        </p:spPr>
      </p:pic>
      <p:pic>
        <p:nvPicPr>
          <p:cNvPr id="9" name="Рисунок 8" descr="F:\документы\Белорусы на ст. Топорок\DSC00711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15074" y="214290"/>
            <a:ext cx="1485900" cy="11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500166" y="2714620"/>
            <a:ext cx="1331005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Золотая гора</a:t>
            </a:r>
            <a:endParaRPr lang="ru-RU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786182" y="2500306"/>
            <a:ext cx="1608454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 smtClean="0"/>
              <a:t>ст.Топорок</a:t>
            </a:r>
            <a:endParaRPr lang="ru-RU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72198" y="4714884"/>
            <a:ext cx="201568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Нижняя Гоголевка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143372" y="5072074"/>
            <a:ext cx="174355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ст.Костомарово</a:t>
            </a:r>
            <a:endParaRPr lang="ru-RU" b="1" dirty="0"/>
          </a:p>
        </p:txBody>
      </p:sp>
      <p:pic>
        <p:nvPicPr>
          <p:cNvPr id="8" name="Рисунок 7" descr="C:\Users\Хозяин\Desktop\Доки-2\Место памятника Репрессии\lietuva\DSC_0312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57950" y="5357826"/>
            <a:ext cx="107157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571736" y="5857892"/>
            <a:ext cx="128560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пос.Квиток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500166" y="3643314"/>
            <a:ext cx="143148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г.Бирюсинск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072066" y="6215082"/>
            <a:ext cx="133940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ст.Саранчет</a:t>
            </a:r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214678" y="214290"/>
            <a:ext cx="2877070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Забытые погосты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20" name="Рисунок 19" descr="F:\документы\Белорусы на ст. Топорок\DSC00711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15074" y="214290"/>
            <a:ext cx="1485900" cy="11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Документа раб стола\Тайшетский гулаг фотохорошие\Жертвы репрессий\DSC098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F:\Документа раб стола\Тайшетский гулаг фотохорошие\Жертвы репрессий\DSC098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3500438"/>
            <a:ext cx="5072098" cy="289323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71538" y="6072206"/>
            <a:ext cx="28360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Местечко Золотая гора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окумента раб стола\7. Фотографии спецпоселка Квиток, 30-е годы\Ул.Первомайская зимой (1936 г.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42966" y="0"/>
            <a:ext cx="10844253" cy="6858000"/>
          </a:xfrm>
          <a:prstGeom prst="rect">
            <a:avLst/>
          </a:prstGeom>
          <a:noFill/>
        </p:spPr>
      </p:pic>
      <p:pic>
        <p:nvPicPr>
          <p:cNvPr id="1027" name="Picture 3" descr="F:\Документа раб стола\7. Фотографии спецпоселка Квиток, 30-е годы\Детдом в 1934 г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0"/>
            <a:ext cx="3783336" cy="280597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5786454"/>
            <a:ext cx="959671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/>
              <a:t>Спецпоселки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Невельская</a:t>
            </a:r>
            <a:r>
              <a:rPr lang="ru-RU" sz="1600" b="1" dirty="0" smtClean="0"/>
              <a:t>, Квиток, место для заключенных, для спецпереселенцев</a:t>
            </a:r>
          </a:p>
          <a:p>
            <a:pPr algn="ctr"/>
            <a:r>
              <a:rPr lang="ru-RU" sz="1600" b="1" dirty="0" smtClean="0"/>
              <a:t>раскулаченных, депортированных</a:t>
            </a:r>
            <a:endParaRPr lang="ru-RU" sz="1600" b="1" dirty="0"/>
          </a:p>
        </p:txBody>
      </p:sp>
      <p:pic>
        <p:nvPicPr>
          <p:cNvPr id="1028" name="Picture 4" descr="F:\Документа раб стола\7. Фотографии спецпоселка Квиток, 30-е годы\Невельск на фото учителя Пушкаре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42974" y="0"/>
            <a:ext cx="3071834" cy="195965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7158" y="2214554"/>
            <a:ext cx="2263761" cy="61555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 err="1" smtClean="0"/>
              <a:t>Невельская</a:t>
            </a:r>
            <a:endParaRPr lang="ru-RU" sz="1600" dirty="0" smtClean="0"/>
          </a:p>
          <a:p>
            <a:r>
              <a:rPr lang="ru-RU" sz="1600" dirty="0" smtClean="0"/>
              <a:t>Скипидарное пр-в</a:t>
            </a:r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215206" y="2928934"/>
            <a:ext cx="150874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Детский дом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715008" y="5429264"/>
            <a:ext cx="26191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Квиток Ул.Первомайская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9154" name="Picture 2" descr="Кронид Любарский. Фото из архива Вяч. Игрунов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29050" cy="52482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214290"/>
            <a:ext cx="4286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Кронид</a:t>
            </a:r>
            <a:r>
              <a:rPr lang="ru-RU" b="1" dirty="0" smtClean="0">
                <a:solidFill>
                  <a:srgbClr val="C00000"/>
                </a:solidFill>
              </a:rPr>
              <a:t> Любарский </a:t>
            </a:r>
            <a:r>
              <a:rPr lang="ru-RU" dirty="0" smtClean="0"/>
              <a:t>по специальности был астрофизиком, окончил отделение астрономии мехмата МГУ.</a:t>
            </a:r>
          </a:p>
          <a:p>
            <a:r>
              <a:rPr lang="ru-RU" dirty="0" smtClean="0"/>
              <a:t> С середины 60-х годов участвовал в правозащитном движении.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288340"/>
            <a:ext cx="9144000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В январе 1972-го он был арестован по делу </a:t>
            </a:r>
            <a:r>
              <a:rPr lang="ru-RU" sz="1200" b="1" dirty="0" smtClean="0">
                <a:hlinkClick r:id="rId3"/>
              </a:rPr>
              <a:t>"Хроники текущих событий"</a:t>
            </a:r>
            <a:r>
              <a:rPr lang="ru-RU" sz="1200" b="1" dirty="0" smtClean="0"/>
              <a:t>, </a:t>
            </a:r>
          </a:p>
          <a:p>
            <a:r>
              <a:rPr lang="ru-RU" sz="1200" b="1" dirty="0" smtClean="0"/>
              <a:t>осужден на пять лет строгого режима. Находясь в лагере, </a:t>
            </a:r>
          </a:p>
          <a:p>
            <a:r>
              <a:rPr lang="ru-RU" sz="1200" b="1" dirty="0" smtClean="0">
                <a:hlinkClick r:id="rId4"/>
              </a:rPr>
              <a:t>выдвинул идею организации</a:t>
            </a:r>
            <a:r>
              <a:rPr lang="ru-RU" sz="1200" b="1" dirty="0" smtClean="0"/>
              <a:t> единого Дня сопротивления политзаключенных, того самого, который теперь отмечается в России как официальный День памяти жертв политических репрессий.</a:t>
            </a:r>
            <a:r>
              <a:rPr lang="ru-RU" sz="1200" dirty="0" smtClean="0"/>
              <a:t>  Покинул СССР. Вернулся в страну в 1990 г.В августе 1991-го он участвовал в обороне Белого Дома. Любарский был членом Комиссии по гражданству, входил в состав Конституционного совещания, он </a:t>
            </a:r>
            <a:r>
              <a:rPr lang="ru-RU" sz="1200" dirty="0" err="1" smtClean="0"/>
              <a:t>со-автор</a:t>
            </a:r>
            <a:r>
              <a:rPr lang="ru-RU" sz="1200" dirty="0" smtClean="0"/>
              <a:t> нескольких статей российской конституции.</a:t>
            </a:r>
          </a:p>
          <a:p>
            <a:r>
              <a:rPr lang="ru-RU" sz="1200" dirty="0" smtClean="0"/>
              <a:t> </a:t>
            </a:r>
          </a:p>
          <a:p>
            <a:endParaRPr lang="ru-RU" sz="1200" b="1" dirty="0"/>
          </a:p>
        </p:txBody>
      </p:sp>
      <p:pic>
        <p:nvPicPr>
          <p:cNvPr id="49156" name="Picture 4" descr="Список политзаключенных в СССР (1987) в издании Кронида Любарског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1714488"/>
            <a:ext cx="2643206" cy="3944985"/>
          </a:xfrm>
          <a:prstGeom prst="rect">
            <a:avLst/>
          </a:prstGeom>
          <a:noFill/>
        </p:spPr>
      </p:pic>
      <p:pic>
        <p:nvPicPr>
          <p:cNvPr id="49158" name="Picture 6" descr="Кронид Любарский. Фото из архива общества Мемориал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3306" y="1785926"/>
            <a:ext cx="2143140" cy="2993212"/>
          </a:xfrm>
          <a:prstGeom prst="rect">
            <a:avLst/>
          </a:prstGeom>
          <a:noFill/>
        </p:spPr>
      </p:pic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214686"/>
            <a:ext cx="1357322" cy="182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Документа раб стола\Тайшетский гулаг фотохорошие\Жертвы репрессий\IMG_20171205_16304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7143800" cy="5357850"/>
          </a:xfrm>
          <a:prstGeom prst="rect">
            <a:avLst/>
          </a:prstGeom>
          <a:noFill/>
        </p:spPr>
      </p:pic>
      <p:pic>
        <p:nvPicPr>
          <p:cNvPr id="26627" name="Picture 3" descr="F:\Документа раб стола\Тайшетский гулаг фотохорошие\Жертвы репрессий\фото хорошие\Установление памятника на лагерном кладбище, ст.Костомаров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803653"/>
            <a:ext cx="3805262" cy="2853947"/>
          </a:xfrm>
          <a:prstGeom prst="rect">
            <a:avLst/>
          </a:prstGeom>
          <a:noFill/>
        </p:spPr>
      </p:pic>
      <p:pic>
        <p:nvPicPr>
          <p:cNvPr id="26628" name="Picture 4" descr="F:\Документа раб стола\Тайшетский гулаг фотохорошие\Жертвы репрессий\фото хорошие\Biriusinsk LIJOT (9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4429132"/>
            <a:ext cx="3571900" cy="2165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fullsize8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428604"/>
            <a:ext cx="5145600" cy="385765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857224" y="214311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Опять поминальный приблизился час.</a:t>
            </a:r>
            <a:br>
              <a:rPr lang="ru-RU" dirty="0" smtClean="0"/>
            </a:br>
            <a:r>
              <a:rPr lang="ru-RU" dirty="0" smtClean="0"/>
              <a:t>Я вижу, я слышу, я чувствую вас:</a:t>
            </a:r>
          </a:p>
          <a:p>
            <a:r>
              <a:rPr lang="ru-RU" dirty="0" smtClean="0"/>
              <a:t>И ту, что едва до окна довели,</a:t>
            </a:r>
            <a:br>
              <a:rPr lang="ru-RU" dirty="0" smtClean="0"/>
            </a:br>
            <a:r>
              <a:rPr lang="ru-RU" dirty="0" smtClean="0"/>
              <a:t>И ту, что родимой не топчет земли,</a:t>
            </a:r>
          </a:p>
          <a:p>
            <a:r>
              <a:rPr lang="ru-RU" dirty="0" smtClean="0"/>
              <a:t>И ту, что, красивой тряхнув головой,</a:t>
            </a:r>
            <a:br>
              <a:rPr lang="ru-RU" dirty="0" smtClean="0"/>
            </a:br>
            <a:r>
              <a:rPr lang="ru-RU" dirty="0" smtClean="0"/>
              <a:t>Сказала: «Сюда прихожу, как домой».</a:t>
            </a:r>
          </a:p>
          <a:p>
            <a:r>
              <a:rPr lang="ru-RU" dirty="0" smtClean="0"/>
              <a:t>Хотелось бы всех поименно назвать,</a:t>
            </a:r>
            <a:br>
              <a:rPr lang="ru-RU" dirty="0" smtClean="0"/>
            </a:br>
            <a:r>
              <a:rPr lang="ru-RU" dirty="0" smtClean="0"/>
              <a:t>Да отняли список, и негде узнать.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Хозяин\Desktop\250px-SAKovalio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4110132" cy="60007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457200"/>
            <a:ext cx="4276724" cy="83820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Ковалёв Сергей Адамович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071934" y="1071546"/>
            <a:ext cx="4714875" cy="50475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ctr"/>
            <a:endParaRPr lang="ru-RU" dirty="0" smtClean="0"/>
          </a:p>
          <a:p>
            <a:pPr fontAlgn="ctr"/>
            <a:r>
              <a:rPr lang="ru-RU" sz="1600" dirty="0" smtClean="0"/>
              <a:t>Правозащитник. С 1966 года – выступил в защиту  А.Синявского и Ю.Даниэля. Осужден, отбывал срок в Перми, в Магадане. Один из ведущих участников издания «</a:t>
            </a:r>
            <a:r>
              <a:rPr lang="ru-RU" sz="1600" dirty="0" smtClean="0">
                <a:hlinkClick r:id="rId3" tooltip="Хроника текущих событий"/>
              </a:rPr>
              <a:t>Хроники текущих событий</a:t>
            </a:r>
            <a:r>
              <a:rPr lang="ru-RU" sz="1600" dirty="0" smtClean="0"/>
              <a:t>» — машинописного информационного бюллетеня советских правозащитников. Депутат </a:t>
            </a:r>
            <a:r>
              <a:rPr lang="ru-RU" sz="1600" dirty="0" smtClean="0">
                <a:hlinkClick r:id="rId4" tooltip="Госдума"/>
              </a:rPr>
              <a:t>Государственной Думы Российской Федерации</a:t>
            </a:r>
            <a:r>
              <a:rPr lang="ru-RU" sz="1600" dirty="0" smtClean="0"/>
              <a:t> I, II и III созывов</a:t>
            </a:r>
            <a:r>
              <a:rPr lang="ru-RU" sz="1600" dirty="0" smtClean="0">
                <a:hlinkClick r:id="rId5" tooltip="12 декабря"/>
              </a:rPr>
              <a:t>12 декабря</a:t>
            </a:r>
            <a:r>
              <a:rPr lang="ru-RU" sz="1600" dirty="0" smtClean="0"/>
              <a:t> </a:t>
            </a:r>
            <a:r>
              <a:rPr lang="ru-RU" sz="1600" dirty="0" smtClean="0">
                <a:hlinkClick r:id="rId6" tooltip="1993 год"/>
              </a:rPr>
              <a:t>1993 года</a:t>
            </a:r>
            <a:r>
              <a:rPr lang="ru-RU" sz="1600" dirty="0" smtClean="0"/>
              <a:t> — </a:t>
            </a:r>
            <a:r>
              <a:rPr lang="ru-RU" sz="1600" dirty="0" smtClean="0">
                <a:hlinkClick r:id="rId7" tooltip="7 декабря"/>
              </a:rPr>
              <a:t>7 декабря</a:t>
            </a:r>
            <a:r>
              <a:rPr lang="ru-RU" sz="1600" dirty="0" smtClean="0"/>
              <a:t> </a:t>
            </a:r>
            <a:r>
              <a:rPr lang="ru-RU" sz="1600" dirty="0" smtClean="0">
                <a:hlinkClick r:id="rId8" tooltip="2003 год"/>
              </a:rPr>
              <a:t>2003 года</a:t>
            </a:r>
            <a:endParaRPr lang="ru-RU" sz="1600" dirty="0" smtClean="0"/>
          </a:p>
          <a:p>
            <a:pPr fontAlgn="ctr"/>
            <a:r>
              <a:rPr lang="ru-RU" sz="1600" dirty="0" smtClean="0">
                <a:hlinkClick r:id="rId9" tooltip="Уполномоченный по правам человека в Российской Федерации"/>
              </a:rPr>
              <a:t>Уполномоченный по правам человека в Российской Федерации</a:t>
            </a:r>
            <a:r>
              <a:rPr lang="ru-RU" sz="1600" dirty="0" smtClean="0">
                <a:hlinkClick r:id="rId10" tooltip="17 января"/>
              </a:rPr>
              <a:t>17 января</a:t>
            </a:r>
            <a:r>
              <a:rPr lang="ru-RU" sz="1600" dirty="0" smtClean="0"/>
              <a:t> </a:t>
            </a:r>
            <a:r>
              <a:rPr lang="ru-RU" sz="1600" dirty="0" smtClean="0">
                <a:hlinkClick r:id="rId11" tooltip="1994 год"/>
              </a:rPr>
              <a:t>1994 года</a:t>
            </a:r>
            <a:r>
              <a:rPr lang="ru-RU" sz="1600" dirty="0" smtClean="0"/>
              <a:t> — </a:t>
            </a:r>
            <a:r>
              <a:rPr lang="ru-RU" sz="1600" dirty="0" smtClean="0">
                <a:hlinkClick r:id="rId12" tooltip="10 марта"/>
              </a:rPr>
              <a:t>10 марта</a:t>
            </a:r>
            <a:r>
              <a:rPr lang="ru-RU" sz="1600" dirty="0" smtClean="0"/>
              <a:t> </a:t>
            </a:r>
            <a:r>
              <a:rPr lang="ru-RU" sz="1600" dirty="0" smtClean="0">
                <a:hlinkClick r:id="rId13" tooltip="1995 год"/>
              </a:rPr>
              <a:t>1995 года</a:t>
            </a:r>
            <a:r>
              <a:rPr lang="ru-RU" sz="1600" dirty="0" smtClean="0"/>
              <a:t>  </a:t>
            </a:r>
          </a:p>
          <a:p>
            <a:r>
              <a:rPr lang="ru-RU" sz="1600" dirty="0" smtClean="0"/>
              <a:t>Председатель Комиссии по правам человека при Президенте Российской Федерации.</a:t>
            </a:r>
            <a:r>
              <a:rPr lang="ru-RU" sz="1600" dirty="0" smtClean="0">
                <a:hlinkClick r:id="rId14" tooltip="26 сентября"/>
              </a:rPr>
              <a:t>26 сентября</a:t>
            </a:r>
            <a:r>
              <a:rPr lang="ru-RU" sz="1600" dirty="0" smtClean="0"/>
              <a:t> </a:t>
            </a:r>
            <a:r>
              <a:rPr lang="ru-RU" sz="1600" dirty="0" smtClean="0">
                <a:hlinkClick r:id="rId6" tooltip="1993 год"/>
              </a:rPr>
              <a:t>1993 года</a:t>
            </a:r>
            <a:r>
              <a:rPr lang="ru-RU" sz="1600" dirty="0" smtClean="0"/>
              <a:t> — </a:t>
            </a:r>
            <a:r>
              <a:rPr lang="ru-RU" sz="1600" dirty="0" smtClean="0">
                <a:hlinkClick r:id="rId15" tooltip="27 января"/>
              </a:rPr>
              <a:t>27 января</a:t>
            </a:r>
            <a:r>
              <a:rPr lang="ru-RU" sz="1600" dirty="0" smtClean="0"/>
              <a:t> </a:t>
            </a:r>
            <a:r>
              <a:rPr lang="ru-RU" sz="1600" dirty="0" smtClean="0">
                <a:hlinkClick r:id="rId16" tooltip="1996 год"/>
              </a:rPr>
              <a:t>1996 </a:t>
            </a:r>
            <a:r>
              <a:rPr lang="ru-RU" sz="1600" dirty="0" smtClean="0"/>
              <a:t> г.</a:t>
            </a:r>
          </a:p>
          <a:p>
            <a:r>
              <a:rPr lang="ru-RU" sz="1600" dirty="0" smtClean="0"/>
              <a:t>Председатель общества МЕМОРИАЛ;  Провёл законы «О реабилитации жертв политических репрессий» (1991), «О чрезвычайном положении» (1991)</a:t>
            </a:r>
            <a:r>
              <a:rPr lang="ru-RU" sz="1600" baseline="30000" dirty="0" smtClean="0">
                <a:hlinkClick r:id="rId17"/>
              </a:rPr>
              <a:t>[2]</a:t>
            </a:r>
            <a:r>
              <a:rPr lang="ru-RU" sz="1600" dirty="0" smtClean="0"/>
              <a:t>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Хозяин\Desktop\RIAN_archive_25981_Academician_Sakharo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3857652" cy="45795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2910" y="5429264"/>
            <a:ext cx="3090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Сахаров Андрей Дмитриевич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429124" y="285728"/>
            <a:ext cx="4214841" cy="4832092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 </a:t>
            </a:r>
            <a:r>
              <a:rPr lang="ru-RU" sz="1600" dirty="0" smtClean="0">
                <a:hlinkClick r:id="rId3" tooltip="СССР"/>
              </a:rPr>
              <a:t>советский</a:t>
            </a:r>
            <a:r>
              <a:rPr lang="ru-RU" sz="1600" dirty="0" smtClean="0"/>
              <a:t> </a:t>
            </a:r>
            <a:r>
              <a:rPr lang="ru-RU" sz="1600" dirty="0" smtClean="0">
                <a:hlinkClick r:id="rId4" tooltip="Физик"/>
              </a:rPr>
              <a:t>физик</a:t>
            </a:r>
            <a:r>
              <a:rPr lang="ru-RU" sz="1600" dirty="0" smtClean="0"/>
              <a:t>, академик </a:t>
            </a:r>
            <a:r>
              <a:rPr lang="ru-RU" sz="1600" dirty="0" smtClean="0">
                <a:hlinkClick r:id="rId5" tooltip="АН СССР"/>
              </a:rPr>
              <a:t>АН СССР</a:t>
            </a:r>
            <a:r>
              <a:rPr lang="ru-RU" sz="1600" dirty="0" smtClean="0"/>
              <a:t>, один из создателей первой советской </a:t>
            </a:r>
            <a:r>
              <a:rPr lang="ru-RU" sz="1600" dirty="0" smtClean="0">
                <a:hlinkClick r:id="rId6" tooltip="Водородная бомба"/>
              </a:rPr>
              <a:t>водородной бомбы</a:t>
            </a:r>
            <a:r>
              <a:rPr lang="ru-RU" sz="1600" dirty="0" smtClean="0"/>
              <a:t>. Общественный деятель, </a:t>
            </a:r>
            <a:r>
              <a:rPr lang="ru-RU" sz="1600" dirty="0" smtClean="0">
                <a:hlinkClick r:id="rId7" tooltip="Диссидент"/>
              </a:rPr>
              <a:t>диссидент</a:t>
            </a:r>
            <a:r>
              <a:rPr lang="ru-RU" sz="1600" dirty="0" smtClean="0"/>
              <a:t> и </a:t>
            </a:r>
            <a:r>
              <a:rPr lang="ru-RU" sz="1600" dirty="0" smtClean="0">
                <a:hlinkClick r:id="rId8" tooltip="Правозащитники"/>
              </a:rPr>
              <a:t>правозащитник</a:t>
            </a:r>
            <a:r>
              <a:rPr lang="ru-RU" sz="1600" dirty="0" smtClean="0"/>
              <a:t>; </a:t>
            </a:r>
            <a:r>
              <a:rPr lang="ru-RU" sz="1600" dirty="0" smtClean="0">
                <a:hlinkClick r:id="rId9" tooltip="Народный депутат СССР"/>
              </a:rPr>
              <a:t>народный депутат СССР</a:t>
            </a:r>
            <a:r>
              <a:rPr lang="ru-RU" sz="1600" dirty="0" smtClean="0"/>
              <a:t>, автор </a:t>
            </a:r>
          </a:p>
          <a:p>
            <a:r>
              <a:rPr lang="ru-RU" sz="1600" dirty="0" smtClean="0"/>
              <a:t>проекта конституции Союза Советских Республик Европы и Азии. Лауреат </a:t>
            </a:r>
            <a:r>
              <a:rPr lang="ru-RU" sz="1600" dirty="0" smtClean="0">
                <a:hlinkClick r:id="rId10" tooltip="Нобелевская премия мира"/>
              </a:rPr>
              <a:t>Нобелевской премии мира за 1975 год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За свою правозащитную деятельность был лишён всех советских наград и премий и в </a:t>
            </a:r>
            <a:r>
              <a:rPr lang="ru-RU" sz="1600" dirty="0" smtClean="0">
                <a:hlinkClick r:id="rId11" tooltip="1980 год"/>
              </a:rPr>
              <a:t>1980 году</a:t>
            </a:r>
            <a:r>
              <a:rPr lang="ru-RU" sz="1600" dirty="0" smtClean="0"/>
              <a:t> был выслан с женой </a:t>
            </a:r>
            <a:r>
              <a:rPr lang="ru-RU" sz="1600" dirty="0" smtClean="0">
                <a:hlinkClick r:id="rId12" tooltip="Боннэр, Елена Георгиевна"/>
              </a:rPr>
              <a:t>Еленой Боннэр</a:t>
            </a:r>
            <a:r>
              <a:rPr lang="ru-RU" sz="1600" dirty="0" smtClean="0"/>
              <a:t> из Москвы. В конце </a:t>
            </a:r>
            <a:r>
              <a:rPr lang="ru-RU" sz="1600" dirty="0" smtClean="0">
                <a:hlinkClick r:id="rId13" tooltip="1986 год"/>
              </a:rPr>
              <a:t>1986 года</a:t>
            </a:r>
            <a:r>
              <a:rPr lang="ru-RU" sz="1600" dirty="0" smtClean="0"/>
              <a:t> </a:t>
            </a:r>
            <a:r>
              <a:rPr lang="ru-RU" sz="1600" dirty="0" smtClean="0">
                <a:hlinkClick r:id="rId14" tooltip="Горбачёв, Михаил Сергеевич"/>
              </a:rPr>
              <a:t>Михаил Горбачёв</a:t>
            </a:r>
            <a:r>
              <a:rPr lang="ru-RU" sz="1600" dirty="0" smtClean="0"/>
              <a:t> разрешил </a:t>
            </a:r>
          </a:p>
          <a:p>
            <a:r>
              <a:rPr lang="ru-RU" sz="1600" dirty="0" smtClean="0"/>
              <a:t>Сахарову вернуться из ссылки в Москву, что было расценено в мире как важная веха в деле прекращения борьбы с инакомыслием в СССР.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5357826"/>
            <a:ext cx="3857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 </a:t>
            </a:r>
            <a:r>
              <a:rPr lang="ru-RU" b="1" dirty="0" smtClean="0">
                <a:hlinkClick r:id="rId15" tooltip="1974 год"/>
              </a:rPr>
              <a:t>1974 году</a:t>
            </a:r>
            <a:r>
              <a:rPr lang="ru-RU" b="1" dirty="0" smtClean="0"/>
              <a:t> Сахаров собрал пресс-конференцию, на которой сообщил о состоявшемся </a:t>
            </a:r>
            <a:r>
              <a:rPr lang="ru-RU" b="1" dirty="0" smtClean="0">
                <a:hlinkClick r:id="rId16" tooltip="День памяти жертв политических репрессий"/>
              </a:rPr>
              <a:t>Дне политзаключённых в СССР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C:\Users\Хозяин\Desktop\pro-dekogo-mi-diznaemosja-pislja-vihodu-na-volju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2533"/>
            <a:ext cx="9144000" cy="6846141"/>
          </a:xfrm>
          <a:prstGeom prst="rect">
            <a:avLst/>
          </a:prstGeom>
          <a:noFill/>
        </p:spPr>
      </p:pic>
      <p:pic>
        <p:nvPicPr>
          <p:cNvPr id="51203" name="Picture 3" descr="C:\Users\Хозяин\Desktop\60D0490D-4AB6-497C-ADAB-089A995DDE0A_w640_r1_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43182"/>
            <a:ext cx="2182860" cy="1619720"/>
          </a:xfrm>
          <a:prstGeom prst="rect">
            <a:avLst/>
          </a:prstGeom>
          <a:noFill/>
        </p:spPr>
      </p:pic>
      <p:pic>
        <p:nvPicPr>
          <p:cNvPr id="51202" name="Picture 2" descr="https://upload.wikimedia.org/wikipedia/commons/thumb/7/73/The_Chronicle_of_the_Current_Events.jpg/220px-The_Chronicle_of_the_Current_Event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78427"/>
            <a:ext cx="2214547" cy="297957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5643578"/>
            <a:ext cx="91440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 err="1" smtClean="0"/>
              <a:t>Хро́ника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теку́щих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собы́тий</a:t>
            </a:r>
            <a:r>
              <a:rPr lang="ru-RU" sz="1400" dirty="0" smtClean="0"/>
              <a:t> (XTC) — первый в СССР </a:t>
            </a:r>
            <a:r>
              <a:rPr lang="ru-RU" sz="1400" dirty="0" err="1" smtClean="0"/>
              <a:t>неподцензурный</a:t>
            </a:r>
            <a:r>
              <a:rPr lang="ru-RU" sz="1400" dirty="0" smtClean="0"/>
              <a:t> правозащитный информационный бюллетень. Распространялся через </a:t>
            </a:r>
            <a:r>
              <a:rPr lang="ru-RU" sz="1400" dirty="0" smtClean="0">
                <a:hlinkClick r:id="rId5" tooltip="Самиздат"/>
              </a:rPr>
              <a:t>самиздат</a:t>
            </a:r>
            <a:r>
              <a:rPr lang="ru-RU" sz="1400" dirty="0" smtClean="0"/>
              <a:t>. Первый бюллетень был выпущен </a:t>
            </a:r>
            <a:r>
              <a:rPr lang="ru-RU" sz="1400" dirty="0" smtClean="0">
                <a:hlinkClick r:id="rId6" tooltip="30 апреля"/>
              </a:rPr>
              <a:t>30 апреля</a:t>
            </a:r>
            <a:r>
              <a:rPr lang="ru-RU" sz="1400" dirty="0" smtClean="0"/>
              <a:t> </a:t>
            </a:r>
            <a:r>
              <a:rPr lang="ru-RU" sz="1400" dirty="0" smtClean="0">
                <a:hlinkClick r:id="rId7" tooltip="1968 год"/>
              </a:rPr>
              <a:t>1968 года</a:t>
            </a:r>
            <a:r>
              <a:rPr lang="ru-RU" sz="1400" baseline="30000" dirty="0" smtClean="0"/>
              <a:t>.</a:t>
            </a:r>
            <a:r>
              <a:rPr lang="ru-RU" sz="1400" dirty="0" smtClean="0"/>
              <a:t> XTC выпускалась в течение 15 лет, с 1968 по 1983 гг.; за это время вышло 63 выпуска «Хроники». Редакторы подвергались репрессиям. Первый составитель бюллетеня, </a:t>
            </a:r>
            <a:r>
              <a:rPr lang="ru-RU" sz="1400" dirty="0" smtClean="0">
                <a:hlinkClick r:id="rId8" tooltip="Горбаневская, Наталья Евгеньевна"/>
              </a:rPr>
              <a:t>Наталья Горбаневская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071670" y="1214422"/>
            <a:ext cx="5104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47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www.lifo.gr/uploads/image/1200x630x2/595587/Screenshot_9_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857760"/>
          </a:xfrm>
          <a:prstGeom prst="rect">
            <a:avLst/>
          </a:prstGeom>
          <a:noFill/>
        </p:spPr>
      </p:pic>
      <p:pic>
        <p:nvPicPr>
          <p:cNvPr id="53252" name="Picture 4" descr="http://reportage.su/audiopics/0031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2873068"/>
            <a:ext cx="2928925" cy="39849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14678" y="5214950"/>
            <a:ext cx="564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Первый составитель бюллетеня «Хроника текущих событий» </a:t>
            </a:r>
            <a:r>
              <a:rPr lang="ru-RU" b="1" dirty="0" smtClean="0">
                <a:hlinkClick r:id="rId4" tooltip="Горбаневская, Наталья Евгеньевна"/>
              </a:rPr>
              <a:t>Наталья Горбаневская</a:t>
            </a:r>
            <a:endParaRPr lang="ru-RU" b="1" dirty="0" smtClean="0"/>
          </a:p>
          <a:p>
            <a:pPr algn="ctr"/>
            <a:r>
              <a:rPr lang="ru-RU" b="1" dirty="0" smtClean="0"/>
              <a:t>( 1936-2013 )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4876" y="2285992"/>
            <a:ext cx="4214810" cy="369331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ПРАВИТЕЛЬСТВО РОССИЙСКОЙ ФЕДЕРАЦИИ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Р А С П О Р Я Ж Е Н И Е 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от 15 августа 2015 г. № 1561-р 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МОСКВА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Утвердить прилагаемую </a:t>
            </a:r>
            <a:r>
              <a:rPr lang="ru-RU" b="1" dirty="0" smtClean="0">
                <a:solidFill>
                  <a:schemeClr val="bg1"/>
                </a:solidFill>
              </a:rPr>
              <a:t>Концепцию государственной политики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по увековечению памяти жертв политических репрессий.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Председатель Правительства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Российской Федерации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Д.Медведев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2071678"/>
            <a:ext cx="4071966" cy="480131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Постановление Верховного Совета РСФСР «Об установлении Дня памяти жертв политических репрессий»</a:t>
            </a:r>
          </a:p>
          <a:p>
            <a:r>
              <a:rPr lang="ru-RU" i="1" dirty="0" smtClean="0">
                <a:solidFill>
                  <a:schemeClr val="bg1"/>
                </a:solidFill>
              </a:rPr>
              <a:t>18.10.1991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№ 1763/1-1 18 октября 1991 г.В связи с принятием Закона РСФСР «О реабилитации жертв политических репрессии» </a:t>
            </a:r>
            <a:r>
              <a:rPr lang="ru-RU" b="1" dirty="0" smtClean="0">
                <a:solidFill>
                  <a:schemeClr val="bg1"/>
                </a:solidFill>
              </a:rPr>
              <a:t>установить ежегодно день памяти жертв политических репрессий – 30 октября.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Первый заместитель Председателя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Верховного Совета РСФСР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Р.И. Хасбулатов</a:t>
            </a:r>
          </a:p>
          <a:p>
            <a:endParaRPr lang="ru-RU" dirty="0"/>
          </a:p>
        </p:txBody>
      </p:sp>
      <p:pic>
        <p:nvPicPr>
          <p:cNvPr id="60418" name="Picture 2" descr="http://img0.liveinternet.ru/images/attach/c/6/89/700/89700938_large_572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2314153" cy="1563706"/>
          </a:xfrm>
          <a:prstGeom prst="rect">
            <a:avLst/>
          </a:prstGeom>
          <a:noFill/>
        </p:spPr>
      </p:pic>
      <p:pic>
        <p:nvPicPr>
          <p:cNvPr id="60420" name="Picture 4" descr="http://krsk.sibnovosti.ru/pictures/0222/8631/v_krasnoyarske_ozhidayut_priezda_dmitriya_medvedeva_thumb_fed_pho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357166"/>
            <a:ext cx="2214578" cy="16283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s://upload.wikimedia.org/wikipedia/ru/7/7e/Dmitry_Medvedev_in_Magadan_Oblast_24_September_2008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762500" cy="31813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3643314"/>
            <a:ext cx="79295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30 октября 2009 г. </a:t>
            </a:r>
            <a:r>
              <a:rPr lang="ru-RU" sz="2000" dirty="0" smtClean="0"/>
              <a:t> своем обращении в связи с Днем памяти жертв политических репрессий Президент России  Медведев Д.А. призвал не оправдывать сталинские репрессии   , жертвами которых пали миллионы человек. Глава Российского государства подчеркнул, что память о национальных трагедиях так же священна, как память о победе.</a:t>
            </a:r>
            <a:endParaRPr lang="ru-RU" sz="20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673</TotalTime>
  <Words>705</Words>
  <Application>Microsoft Office PowerPoint</Application>
  <PresentationFormat>Экран (4:3)</PresentationFormat>
  <Paragraphs>170</Paragraphs>
  <Slides>31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Открытая</vt:lpstr>
      <vt:lpstr>Лист</vt:lpstr>
      <vt:lpstr>Слайд 1</vt:lpstr>
      <vt:lpstr>Слайд 2</vt:lpstr>
      <vt:lpstr>Слайд 3</vt:lpstr>
      <vt:lpstr>Ковалёв Сергей Адамович.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Отсыпка земельного полотна ж/д вручную. 1947 г.</vt:lpstr>
      <vt:lpstr>Слайд 23</vt:lpstr>
      <vt:lpstr>ИТЛ центрального лагерно-производственного подчинения в Приангарье, 1937-1953 г.г.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Босс</dc:creator>
  <cp:lastModifiedBy>Босс</cp:lastModifiedBy>
  <cp:revision>47</cp:revision>
  <dcterms:created xsi:type="dcterms:W3CDTF">2022-10-10T23:17:19Z</dcterms:created>
  <dcterms:modified xsi:type="dcterms:W3CDTF">2022-10-28T04:23:36Z</dcterms:modified>
</cp:coreProperties>
</file>