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7" r:id="rId2"/>
    <p:sldId id="262" r:id="rId3"/>
    <p:sldId id="285" r:id="rId4"/>
    <p:sldId id="258" r:id="rId5"/>
    <p:sldId id="274" r:id="rId6"/>
    <p:sldId id="275" r:id="rId7"/>
    <p:sldId id="276" r:id="rId8"/>
    <p:sldId id="260" r:id="rId9"/>
    <p:sldId id="264" r:id="rId10"/>
    <p:sldId id="259" r:id="rId11"/>
    <p:sldId id="271" r:id="rId12"/>
    <p:sldId id="265" r:id="rId13"/>
    <p:sldId id="267" r:id="rId14"/>
    <p:sldId id="268" r:id="rId15"/>
    <p:sldId id="284" r:id="rId16"/>
    <p:sldId id="272" r:id="rId17"/>
    <p:sldId id="279" r:id="rId18"/>
    <p:sldId id="273" r:id="rId19"/>
    <p:sldId id="286" r:id="rId20"/>
    <p:sldId id="287"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94" autoAdjust="0"/>
    <p:restoredTop sz="94660"/>
  </p:normalViewPr>
  <p:slideViewPr>
    <p:cSldViewPr>
      <p:cViewPr>
        <p:scale>
          <a:sx n="50" d="100"/>
          <a:sy n="50" d="100"/>
        </p:scale>
        <p:origin x="-1968" y="-34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6995D01B-BAED-4BC1-94F3-D6D9B0FE61CA}" type="datetimeFigureOut">
              <a:rPr lang="ru-RU" smtClean="0"/>
              <a:pPr/>
              <a:t>28.02.2025</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83351DF9-C42D-43ED-A9BB-24D3E480ED36}"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6995D01B-BAED-4BC1-94F3-D6D9B0FE61CA}" type="datetimeFigureOut">
              <a:rPr lang="ru-RU" smtClean="0"/>
              <a:pPr/>
              <a:t>28.02.2025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83351DF9-C42D-43ED-A9BB-24D3E480ED36}"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6995D01B-BAED-4BC1-94F3-D6D9B0FE61CA}" type="datetimeFigureOut">
              <a:rPr lang="ru-RU" smtClean="0"/>
              <a:pPr/>
              <a:t>28.02.2025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83351DF9-C42D-43ED-A9BB-24D3E480ED36}"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6995D01B-BAED-4BC1-94F3-D6D9B0FE61CA}" type="datetimeFigureOut">
              <a:rPr lang="ru-RU" smtClean="0"/>
              <a:pPr/>
              <a:t>28.02.2025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83351DF9-C42D-43ED-A9BB-24D3E480ED36}" type="slidenum">
              <a:rPr lang="ru-RU" smtClean="0"/>
              <a:pPr/>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6995D01B-BAED-4BC1-94F3-D6D9B0FE61CA}" type="datetimeFigureOut">
              <a:rPr lang="ru-RU" smtClean="0"/>
              <a:pPr/>
              <a:t>28.02.2025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83351DF9-C42D-43ED-A9BB-24D3E480ED36}" type="slidenum">
              <a:rPr lang="ru-RU" smtClean="0"/>
              <a:pPr/>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6995D01B-BAED-4BC1-94F3-D6D9B0FE61CA}" type="datetimeFigureOut">
              <a:rPr lang="ru-RU" smtClean="0"/>
              <a:pPr/>
              <a:t>28.02.2025</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83351DF9-C42D-43ED-A9BB-24D3E480ED36}" type="slidenum">
              <a:rPr lang="ru-RU" smtClean="0"/>
              <a:pPr/>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6995D01B-BAED-4BC1-94F3-D6D9B0FE61CA}" type="datetimeFigureOut">
              <a:rPr lang="ru-RU" smtClean="0"/>
              <a:pPr/>
              <a:t>28.02.2025</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83351DF9-C42D-43ED-A9BB-24D3E480ED36}"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6995D01B-BAED-4BC1-94F3-D6D9B0FE61CA}" type="datetimeFigureOut">
              <a:rPr lang="ru-RU" smtClean="0"/>
              <a:pPr/>
              <a:t>28.02.2025</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83351DF9-C42D-43ED-A9BB-24D3E480ED36}" type="slidenum">
              <a:rPr lang="ru-RU" smtClean="0"/>
              <a:pPr/>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6995D01B-BAED-4BC1-94F3-D6D9B0FE61CA}" type="datetimeFigureOut">
              <a:rPr lang="ru-RU" smtClean="0"/>
              <a:pPr/>
              <a:t>28.02.2025</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83351DF9-C42D-43ED-A9BB-24D3E480ED36}"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6995D01B-BAED-4BC1-94F3-D6D9B0FE61CA}" type="datetimeFigureOut">
              <a:rPr lang="ru-RU" smtClean="0"/>
              <a:pPr/>
              <a:t>28.02.2025</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83351DF9-C42D-43ED-A9BB-24D3E480ED36}"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6995D01B-BAED-4BC1-94F3-D6D9B0FE61CA}" type="datetimeFigureOut">
              <a:rPr lang="ru-RU" smtClean="0"/>
              <a:pPr/>
              <a:t>28.02.2025</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83351DF9-C42D-43ED-A9BB-24D3E480ED36}" type="slidenum">
              <a:rPr lang="ru-RU" smtClean="0"/>
              <a:pPr/>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995D01B-BAED-4BC1-94F3-D6D9B0FE61CA}" type="datetimeFigureOut">
              <a:rPr lang="ru-RU" smtClean="0"/>
              <a:pPr/>
              <a:t>28.02.2025</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83351DF9-C42D-43ED-A9BB-24D3E480ED36}"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сощ 85 1.PNG"/>
          <p:cNvPicPr>
            <a:picLocks noChangeAspect="1" noChangeArrowheads="1"/>
          </p:cNvPicPr>
          <p:nvPr/>
        </p:nvPicPr>
        <p:blipFill>
          <a:blip r:embed="rId2"/>
          <a:srcRect/>
          <a:stretch>
            <a:fillRect/>
          </a:stretch>
        </p:blipFill>
        <p:spPr bwMode="auto">
          <a:xfrm>
            <a:off x="0" y="285728"/>
            <a:ext cx="4643438" cy="2178040"/>
          </a:xfrm>
          <a:prstGeom prst="rect">
            <a:avLst/>
          </a:prstGeom>
          <a:noFill/>
        </p:spPr>
      </p:pic>
      <p:pic>
        <p:nvPicPr>
          <p:cNvPr id="1027" name="Picture 3" descr="C:\Users\User\Desktop\сош 85 2.PNG"/>
          <p:cNvPicPr>
            <a:picLocks noChangeAspect="1" noChangeArrowheads="1"/>
          </p:cNvPicPr>
          <p:nvPr/>
        </p:nvPicPr>
        <p:blipFill>
          <a:blip r:embed="rId3"/>
          <a:srcRect/>
          <a:stretch>
            <a:fillRect/>
          </a:stretch>
        </p:blipFill>
        <p:spPr bwMode="auto">
          <a:xfrm>
            <a:off x="4714843" y="285728"/>
            <a:ext cx="4429157" cy="2214554"/>
          </a:xfrm>
          <a:prstGeom prst="rect">
            <a:avLst/>
          </a:prstGeom>
          <a:noFill/>
        </p:spPr>
      </p:pic>
      <p:sp>
        <p:nvSpPr>
          <p:cNvPr id="4" name="TextBox 3"/>
          <p:cNvSpPr txBox="1"/>
          <p:nvPr/>
        </p:nvSpPr>
        <p:spPr>
          <a:xfrm>
            <a:off x="315429" y="2285992"/>
            <a:ext cx="8828571" cy="369332"/>
          </a:xfrm>
          <a:prstGeom prst="rect">
            <a:avLst/>
          </a:prstGeom>
          <a:solidFill>
            <a:schemeClr val="accent1">
              <a:lumMod val="40000"/>
              <a:lumOff val="60000"/>
            </a:schemeClr>
          </a:solidFill>
        </p:spPr>
        <p:txBody>
          <a:bodyPr wrap="none" rtlCol="0">
            <a:spAutoFit/>
          </a:bodyPr>
          <a:lstStyle/>
          <a:p>
            <a:pPr algn="ctr"/>
            <a:r>
              <a:rPr lang="ru-RU" dirty="0" smtClean="0">
                <a:latin typeface="Times New Roman" pitchFamily="18" charset="0"/>
                <a:cs typeface="Times New Roman" pitchFamily="18" charset="0"/>
              </a:rPr>
              <a:t>Средняя школа № 85 , правопреемница первой ж.д. школы станции Тайшет, сегодня. </a:t>
            </a:r>
            <a:endParaRPr lang="ru-RU" dirty="0">
              <a:latin typeface="Times New Roman" pitchFamily="18" charset="0"/>
              <a:cs typeface="Times New Roman" pitchFamily="18" charset="0"/>
            </a:endParaRPr>
          </a:p>
        </p:txBody>
      </p:sp>
      <p:pic>
        <p:nvPicPr>
          <p:cNvPr id="1029" name="Picture 5"/>
          <p:cNvPicPr>
            <a:picLocks noChangeAspect="1" noChangeArrowheads="1"/>
          </p:cNvPicPr>
          <p:nvPr/>
        </p:nvPicPr>
        <p:blipFill>
          <a:blip r:embed="rId4"/>
          <a:srcRect/>
          <a:stretch>
            <a:fillRect/>
          </a:stretch>
        </p:blipFill>
        <p:spPr bwMode="auto">
          <a:xfrm>
            <a:off x="285720" y="2643182"/>
            <a:ext cx="8401050" cy="3429024"/>
          </a:xfrm>
          <a:prstGeom prst="rect">
            <a:avLst/>
          </a:prstGeom>
          <a:noFill/>
          <a:ln w="9525">
            <a:noFill/>
            <a:miter lim="800000"/>
            <a:headEnd/>
            <a:tailEnd/>
          </a:ln>
          <a:effectLst/>
        </p:spPr>
      </p:pic>
      <p:sp>
        <p:nvSpPr>
          <p:cNvPr id="7" name="TextBox 6"/>
          <p:cNvSpPr txBox="1"/>
          <p:nvPr/>
        </p:nvSpPr>
        <p:spPr>
          <a:xfrm>
            <a:off x="148204" y="6072206"/>
            <a:ext cx="8995796" cy="369332"/>
          </a:xfrm>
          <a:prstGeom prst="rect">
            <a:avLst/>
          </a:prstGeom>
          <a:solidFill>
            <a:schemeClr val="tx2">
              <a:lumMod val="20000"/>
              <a:lumOff val="80000"/>
            </a:schemeClr>
          </a:solidFill>
        </p:spPr>
        <p:txBody>
          <a:bodyPr wrap="none" rtlCol="0">
            <a:spAutoFit/>
          </a:bodyPr>
          <a:lstStyle/>
          <a:p>
            <a:r>
              <a:rPr lang="ru-RU" dirty="0" smtClean="0">
                <a:latin typeface="Times New Roman" pitchFamily="18" charset="0"/>
                <a:cs typeface="Times New Roman" pitchFamily="18" charset="0"/>
              </a:rPr>
              <a:t>Основана 25 марта 1900 г., 2-х классное училище Министерства путей сообщения, 1909 г.</a:t>
            </a:r>
            <a:endParaRPr lang="ru-RU" dirty="0">
              <a:latin typeface="Times New Roman" pitchFamily="18" charset="0"/>
              <a:cs typeface="Times New Roman" pitchFamily="18" charset="0"/>
            </a:endParaRPr>
          </a:p>
        </p:txBody>
      </p:sp>
      <p:sp>
        <p:nvSpPr>
          <p:cNvPr id="8" name="TextBox 7"/>
          <p:cNvSpPr txBox="1"/>
          <p:nvPr/>
        </p:nvSpPr>
        <p:spPr>
          <a:xfrm>
            <a:off x="1357290" y="2928934"/>
            <a:ext cx="6786610" cy="584775"/>
          </a:xfrm>
          <a:prstGeom prst="rect">
            <a:avLst/>
          </a:prstGeom>
          <a:solidFill>
            <a:schemeClr val="accent6">
              <a:lumMod val="40000"/>
              <a:lumOff val="60000"/>
            </a:schemeClr>
          </a:solidFill>
        </p:spPr>
        <p:txBody>
          <a:bodyPr wrap="square" rtlCol="0">
            <a:spAutoFit/>
          </a:bodyPr>
          <a:lstStyle/>
          <a:p>
            <a:pPr algn="ctr"/>
            <a:r>
              <a:rPr lang="ru-RU" sz="3200" b="1" dirty="0" smtClean="0"/>
              <a:t>История школы №85 г.Тайшета</a:t>
            </a:r>
            <a:endParaRPr lang="ru-RU" sz="32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2143108" y="714356"/>
            <a:ext cx="4429125" cy="3438525"/>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6715140" y="714356"/>
            <a:ext cx="1714512" cy="2384169"/>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357158" y="4214818"/>
            <a:ext cx="3667125" cy="1600200"/>
          </a:xfrm>
          <a:prstGeom prst="rect">
            <a:avLst/>
          </a:prstGeom>
          <a:noFill/>
          <a:ln w="9525">
            <a:noFill/>
            <a:miter lim="800000"/>
            <a:headEnd/>
            <a:tailEnd/>
          </a:ln>
          <a:effectLst/>
        </p:spPr>
      </p:pic>
      <p:sp>
        <p:nvSpPr>
          <p:cNvPr id="5" name="TextBox 4"/>
          <p:cNvSpPr txBox="1"/>
          <p:nvPr/>
        </p:nvSpPr>
        <p:spPr>
          <a:xfrm>
            <a:off x="357158" y="6000768"/>
            <a:ext cx="7883953" cy="338554"/>
          </a:xfrm>
          <a:prstGeom prst="rect">
            <a:avLst/>
          </a:prstGeom>
          <a:noFill/>
        </p:spPr>
        <p:txBody>
          <a:bodyPr wrap="none" rtlCol="0">
            <a:spAutoFit/>
          </a:bodyPr>
          <a:lstStyle/>
          <a:p>
            <a:r>
              <a:rPr lang="ru-RU" sz="1600" dirty="0" smtClean="0"/>
              <a:t>Здание школы в сер. 60 годов ХХ в , дом культуры им . В.И.Ленин ул.Транспортная</a:t>
            </a:r>
            <a:endParaRPr lang="ru-RU" sz="1600" dirty="0"/>
          </a:p>
        </p:txBody>
      </p:sp>
      <p:sp>
        <p:nvSpPr>
          <p:cNvPr id="6" name="TextBox 5"/>
          <p:cNvSpPr txBox="1"/>
          <p:nvPr/>
        </p:nvSpPr>
        <p:spPr>
          <a:xfrm>
            <a:off x="5357818" y="4572008"/>
            <a:ext cx="3071675" cy="646331"/>
          </a:xfrm>
          <a:prstGeom prst="rect">
            <a:avLst/>
          </a:prstGeom>
          <a:solidFill>
            <a:srgbClr val="FFC000"/>
          </a:solidFill>
        </p:spPr>
        <p:txBody>
          <a:bodyPr wrap="none" rtlCol="0">
            <a:spAutoFit/>
          </a:bodyPr>
          <a:lstStyle/>
          <a:p>
            <a:r>
              <a:rPr lang="ru-RU" b="1" dirty="0" smtClean="0">
                <a:solidFill>
                  <a:srgbClr val="C00000"/>
                </a:solidFill>
              </a:rPr>
              <a:t>Маленькие напоминания </a:t>
            </a:r>
          </a:p>
          <a:p>
            <a:pPr algn="ctr"/>
            <a:r>
              <a:rPr lang="ru-RU" b="1" dirty="0" smtClean="0">
                <a:solidFill>
                  <a:srgbClr val="C00000"/>
                </a:solidFill>
              </a:rPr>
              <a:t>о старейшей школе</a:t>
            </a:r>
            <a:endParaRPr lang="ru-RU" b="1" dirty="0">
              <a:solidFill>
                <a:srgbClr val="C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718679"/>
            <a:ext cx="9144000" cy="2308324"/>
          </a:xfrm>
          <a:prstGeom prst="rect">
            <a:avLst/>
          </a:prstGeom>
          <a:solidFill>
            <a:schemeClr val="bg1"/>
          </a:solidFill>
        </p:spPr>
        <p:txBody>
          <a:bodyPr wrap="square" rtlCol="0">
            <a:spAutoFit/>
          </a:bodyPr>
          <a:lstStyle/>
          <a:p>
            <a:pPr algn="ctr"/>
            <a:r>
              <a:rPr lang="ru-RU" sz="1400" b="1" dirty="0" smtClean="0">
                <a:solidFill>
                  <a:schemeClr val="accent2">
                    <a:lumMod val="50000"/>
                  </a:schemeClr>
                </a:solidFill>
              </a:rPr>
              <a:t>Наша школа в 1904 году</a:t>
            </a:r>
          </a:p>
          <a:p>
            <a:pPr algn="just"/>
            <a:r>
              <a:rPr lang="ru-RU" sz="1400" b="1" dirty="0" smtClean="0">
                <a:solidFill>
                  <a:schemeClr val="accent2">
                    <a:lumMod val="50000"/>
                  </a:schemeClr>
                </a:solidFill>
              </a:rPr>
              <a:t>Новогодняя ёлка  26 декабря 1904 г. на пожертвования жителей Тайшета (360 </a:t>
            </a:r>
            <a:r>
              <a:rPr lang="ru-RU" sz="1400" b="1" dirty="0" err="1" smtClean="0">
                <a:solidFill>
                  <a:schemeClr val="accent2">
                    <a:lumMod val="50000"/>
                  </a:schemeClr>
                </a:solidFill>
              </a:rPr>
              <a:t>руб</a:t>
            </a:r>
            <a:r>
              <a:rPr lang="ru-RU" sz="1400" b="1" dirty="0" smtClean="0">
                <a:solidFill>
                  <a:schemeClr val="accent2">
                    <a:lumMod val="50000"/>
                  </a:schemeClr>
                </a:solidFill>
              </a:rPr>
              <a:t>)  было куплено для детей: В магазине </a:t>
            </a:r>
            <a:r>
              <a:rPr lang="ru-RU" sz="1400" b="1" dirty="0" err="1" smtClean="0">
                <a:solidFill>
                  <a:schemeClr val="accent2">
                    <a:lumMod val="50000"/>
                  </a:schemeClr>
                </a:solidFill>
              </a:rPr>
              <a:t>Гадаловой</a:t>
            </a:r>
            <a:r>
              <a:rPr lang="ru-RU" sz="1400" b="1" dirty="0" smtClean="0">
                <a:solidFill>
                  <a:schemeClr val="accent2">
                    <a:lumMod val="50000"/>
                  </a:schemeClr>
                </a:solidFill>
              </a:rPr>
              <a:t>  ситцы, платки, бумазея, катанки, </a:t>
            </a:r>
            <a:r>
              <a:rPr lang="ru-RU" sz="1400" b="1" dirty="0" err="1" smtClean="0">
                <a:solidFill>
                  <a:schemeClr val="accent2">
                    <a:lumMod val="50000"/>
                  </a:schemeClr>
                </a:solidFill>
              </a:rPr>
              <a:t>шапки,карамель</a:t>
            </a:r>
            <a:r>
              <a:rPr lang="ru-RU" sz="1400" b="1" dirty="0" smtClean="0">
                <a:solidFill>
                  <a:schemeClr val="accent2">
                    <a:lumMod val="50000"/>
                  </a:schemeClr>
                </a:solidFill>
              </a:rPr>
              <a:t> , зефир, орехи, монпансье, пряники, винные  ягоды (смоковница, финики), сахар . В магазине Ростовых коньки;  в магазине </a:t>
            </a:r>
            <a:r>
              <a:rPr lang="ru-RU" sz="1400" b="1" dirty="0" err="1" smtClean="0">
                <a:solidFill>
                  <a:schemeClr val="accent2">
                    <a:lumMod val="50000"/>
                  </a:schemeClr>
                </a:solidFill>
              </a:rPr>
              <a:t>Ридинга</a:t>
            </a:r>
            <a:r>
              <a:rPr lang="ru-RU" sz="1400" b="1" dirty="0" smtClean="0">
                <a:solidFill>
                  <a:schemeClr val="accent2">
                    <a:lumMod val="50000"/>
                  </a:schemeClr>
                </a:solidFill>
              </a:rPr>
              <a:t> – окорок, масло, сыр, колбаса; в магазине Нова  пеналы, шкатулки, гармони,  копилки, куклы, барабаны,  корабли, кубики, мячи, корзинки, паровозы, пушки, часы, трубы, альбомы для стихов, лото, шахматные доски, посуда, посуда, ножички, домино,  волчки, ружья, микроскопы, игры, работы, елочные игрушки и украшения</a:t>
            </a:r>
            <a:r>
              <a:rPr lang="ru-RU" sz="1400" b="1" dirty="0" smtClean="0">
                <a:solidFill>
                  <a:schemeClr val="accent2">
                    <a:lumMod val="50000"/>
                  </a:schemeClr>
                </a:solidFill>
              </a:rPr>
              <a:t>. В этот год </a:t>
            </a:r>
            <a:r>
              <a:rPr lang="ru-RU" sz="1400" b="1" dirty="0" err="1" smtClean="0">
                <a:solidFill>
                  <a:schemeClr val="accent2">
                    <a:lumMod val="50000"/>
                  </a:schemeClr>
                </a:solidFill>
              </a:rPr>
              <a:t>аведующей</a:t>
            </a:r>
            <a:r>
              <a:rPr lang="ru-RU" sz="1400" b="1" dirty="0" smtClean="0">
                <a:solidFill>
                  <a:schemeClr val="accent2">
                    <a:lumMod val="50000"/>
                  </a:schemeClr>
                </a:solidFill>
              </a:rPr>
              <a:t> школой была Орлова Л., затем будет </a:t>
            </a:r>
            <a:r>
              <a:rPr lang="ru-RU" sz="1400" b="1" dirty="0" err="1" smtClean="0">
                <a:solidFill>
                  <a:schemeClr val="accent2">
                    <a:lumMod val="50000"/>
                  </a:schemeClr>
                </a:solidFill>
              </a:rPr>
              <a:t>Монин</a:t>
            </a:r>
            <a:r>
              <a:rPr lang="ru-RU" sz="1400" b="1" smtClean="0">
                <a:solidFill>
                  <a:schemeClr val="accent2">
                    <a:lumMod val="50000"/>
                  </a:schemeClr>
                </a:solidFill>
              </a:rPr>
              <a:t>.</a:t>
            </a:r>
            <a:endParaRPr lang="ru-RU" sz="1400" b="1" dirty="0" smtClean="0">
              <a:solidFill>
                <a:schemeClr val="accent2">
                  <a:lumMod val="50000"/>
                </a:schemeClr>
              </a:solidFill>
            </a:endParaRPr>
          </a:p>
          <a:p>
            <a:endParaRPr lang="ru-RU" b="1" dirty="0">
              <a:solidFill>
                <a:schemeClr val="accent2">
                  <a:lumMod val="50000"/>
                </a:schemeClr>
              </a:solidFill>
            </a:endParaRPr>
          </a:p>
        </p:txBody>
      </p:sp>
      <p:pic>
        <p:nvPicPr>
          <p:cNvPr id="14337" name="Picture 1"/>
          <p:cNvPicPr>
            <a:picLocks noChangeAspect="1" noChangeArrowheads="1"/>
          </p:cNvPicPr>
          <p:nvPr/>
        </p:nvPicPr>
        <p:blipFill>
          <a:blip r:embed="rId2"/>
          <a:srcRect/>
          <a:stretch>
            <a:fillRect/>
          </a:stretch>
        </p:blipFill>
        <p:spPr bwMode="auto">
          <a:xfrm>
            <a:off x="0" y="825822"/>
            <a:ext cx="4357685" cy="2817492"/>
          </a:xfrm>
          <a:prstGeom prst="rect">
            <a:avLst/>
          </a:prstGeom>
          <a:noFill/>
          <a:ln w="9525">
            <a:noFill/>
            <a:miter lim="800000"/>
            <a:headEnd/>
            <a:tailEnd/>
          </a:ln>
          <a:effectLst/>
        </p:spPr>
      </p:pic>
      <p:pic>
        <p:nvPicPr>
          <p:cNvPr id="14338" name="Picture 2"/>
          <p:cNvPicPr>
            <a:picLocks noChangeAspect="1" noChangeArrowheads="1"/>
          </p:cNvPicPr>
          <p:nvPr/>
        </p:nvPicPr>
        <p:blipFill>
          <a:blip r:embed="rId3"/>
          <a:srcRect/>
          <a:stretch>
            <a:fillRect/>
          </a:stretch>
        </p:blipFill>
        <p:spPr bwMode="auto">
          <a:xfrm>
            <a:off x="4357686" y="857232"/>
            <a:ext cx="4733567" cy="2786082"/>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1" y="285728"/>
            <a:ext cx="6429420" cy="1569660"/>
          </a:xfrm>
          <a:prstGeom prst="rect">
            <a:avLst/>
          </a:prstGeom>
          <a:noFill/>
        </p:spPr>
        <p:txBody>
          <a:bodyPr wrap="square" rtlCol="0">
            <a:spAutoFit/>
          </a:bodyPr>
          <a:lstStyle/>
          <a:p>
            <a:pPr algn="ctr"/>
            <a:r>
              <a:rPr lang="ru-RU" sz="1600" dirty="0" smtClean="0"/>
              <a:t>В 1916 г. В поселке при станции  уже  более 80 крупных и мелких производственно – снабженческих строений в т.ч. два паровозных депо, 27 жилых зданий и бараков и казарм, система централизованного водоснабжения от двух водоналивных здания, четыре бани, две столовых, школа, аптека, почтово-телеграфная контора. Поселок – часть села Тайшет </a:t>
            </a:r>
            <a:endParaRPr lang="ru-RU" sz="1600" dirty="0"/>
          </a:p>
        </p:txBody>
      </p:sp>
      <p:pic>
        <p:nvPicPr>
          <p:cNvPr id="4" name="Picture 5"/>
          <p:cNvPicPr>
            <a:picLocks noChangeAspect="1" noChangeArrowheads="1"/>
          </p:cNvPicPr>
          <p:nvPr/>
        </p:nvPicPr>
        <p:blipFill>
          <a:blip r:embed="rId2"/>
          <a:srcRect/>
          <a:stretch>
            <a:fillRect/>
          </a:stretch>
        </p:blipFill>
        <p:spPr bwMode="auto">
          <a:xfrm>
            <a:off x="571472" y="2071678"/>
            <a:ext cx="3857652" cy="1543061"/>
          </a:xfrm>
          <a:prstGeom prst="rect">
            <a:avLst/>
          </a:prstGeom>
          <a:noFill/>
          <a:ln w="9525">
            <a:noFill/>
            <a:miter lim="800000"/>
            <a:headEnd/>
            <a:tailEnd/>
          </a:ln>
          <a:effectLst/>
        </p:spPr>
      </p:pic>
      <p:sp>
        <p:nvSpPr>
          <p:cNvPr id="5" name="TextBox 4"/>
          <p:cNvSpPr txBox="1"/>
          <p:nvPr/>
        </p:nvSpPr>
        <p:spPr>
          <a:xfrm>
            <a:off x="357158" y="4429132"/>
            <a:ext cx="8215370" cy="2062103"/>
          </a:xfrm>
          <a:prstGeom prst="rect">
            <a:avLst/>
          </a:prstGeom>
          <a:noFill/>
        </p:spPr>
        <p:txBody>
          <a:bodyPr wrap="square" rtlCol="0">
            <a:spAutoFit/>
          </a:bodyPr>
          <a:lstStyle/>
          <a:p>
            <a:pPr algn="ctr"/>
            <a:r>
              <a:rPr lang="ru-RU" sz="1600" dirty="0" smtClean="0"/>
              <a:t>1912 г.: в школе пять классных комнат для 167 учеников (99 мальчиков и 68 девочек)</a:t>
            </a:r>
          </a:p>
          <a:p>
            <a:pPr algn="ctr"/>
            <a:r>
              <a:rPr lang="ru-RU" sz="1600" dirty="0" smtClean="0"/>
              <a:t> большей частью возраста от 9 до 13 лет (старший возраст 14-16 лет — всего 17 учеников);</a:t>
            </a:r>
          </a:p>
          <a:p>
            <a:pPr algn="ctr"/>
            <a:r>
              <a:rPr lang="ru-RU" sz="1600" dirty="0" smtClean="0"/>
              <a:t> имелся рекреационный зал 14 кв.м., все площадь школьного здания 117.3 кв. м. ; Имелась </a:t>
            </a:r>
          </a:p>
          <a:p>
            <a:pPr algn="ctr"/>
            <a:r>
              <a:rPr lang="ru-RU" sz="1600" dirty="0" smtClean="0"/>
              <a:t>учительская маленькая , холодные сени, учительская квартира при школе,</a:t>
            </a:r>
          </a:p>
          <a:p>
            <a:pPr algn="ctr"/>
            <a:r>
              <a:rPr lang="ru-RU" sz="1600" dirty="0" smtClean="0"/>
              <a:t> а помещения для библиотеки не было. Учились в школе 12 дети мещан , </a:t>
            </a:r>
          </a:p>
          <a:p>
            <a:pPr algn="ctr"/>
            <a:r>
              <a:rPr lang="ru-RU" sz="1600" dirty="0" smtClean="0"/>
              <a:t>крестьян — 151 учеников.  111 учеников проживали ст.Тайшет. 5 учителей (1 муж., 4 жен.)</a:t>
            </a:r>
          </a:p>
          <a:p>
            <a:pPr algn="ctr"/>
            <a:r>
              <a:rPr lang="ru-RU" sz="1600" dirty="0" smtClean="0"/>
              <a:t> , один  учитель закончил учительскую семинарию, остальные гимназии. , учительские классы</a:t>
            </a:r>
            <a:endParaRPr lang="ru-RU" sz="1600" dirty="0"/>
          </a:p>
        </p:txBody>
      </p:sp>
      <p:pic>
        <p:nvPicPr>
          <p:cNvPr id="4098" name="Picture 2"/>
          <p:cNvPicPr>
            <a:picLocks noChangeAspect="1" noChangeArrowheads="1"/>
          </p:cNvPicPr>
          <p:nvPr/>
        </p:nvPicPr>
        <p:blipFill>
          <a:blip r:embed="rId3"/>
          <a:srcRect/>
          <a:stretch>
            <a:fillRect/>
          </a:stretch>
        </p:blipFill>
        <p:spPr bwMode="auto">
          <a:xfrm>
            <a:off x="4572000" y="2500306"/>
            <a:ext cx="2571768" cy="1706309"/>
          </a:xfrm>
          <a:prstGeom prst="rect">
            <a:avLst/>
          </a:prstGeom>
          <a:noFill/>
          <a:ln w="9525">
            <a:noFill/>
            <a:miter lim="800000"/>
            <a:headEnd/>
            <a:tailEnd/>
          </a:ln>
          <a:effectLst/>
        </p:spPr>
      </p:pic>
      <p:pic>
        <p:nvPicPr>
          <p:cNvPr id="13313" name="Picture 1"/>
          <p:cNvPicPr>
            <a:picLocks noChangeAspect="1" noChangeArrowheads="1"/>
          </p:cNvPicPr>
          <p:nvPr/>
        </p:nvPicPr>
        <p:blipFill>
          <a:blip r:embed="rId4"/>
          <a:srcRect/>
          <a:stretch>
            <a:fillRect/>
          </a:stretch>
        </p:blipFill>
        <p:spPr bwMode="auto">
          <a:xfrm>
            <a:off x="6786578" y="285728"/>
            <a:ext cx="1709738" cy="2390775"/>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714481" y="285728"/>
            <a:ext cx="4143404" cy="3216707"/>
          </a:xfrm>
          <a:prstGeom prst="rect">
            <a:avLst/>
          </a:prstGeom>
          <a:noFill/>
          <a:ln w="9525">
            <a:noFill/>
            <a:miter lim="800000"/>
            <a:headEnd/>
            <a:tailEnd/>
          </a:ln>
          <a:effectLst/>
        </p:spPr>
      </p:pic>
      <p:sp>
        <p:nvSpPr>
          <p:cNvPr id="3" name="TextBox 2"/>
          <p:cNvSpPr txBox="1"/>
          <p:nvPr/>
        </p:nvSpPr>
        <p:spPr>
          <a:xfrm>
            <a:off x="428596" y="3571876"/>
            <a:ext cx="8215370" cy="1200329"/>
          </a:xfrm>
          <a:prstGeom prst="rect">
            <a:avLst/>
          </a:prstGeom>
          <a:noFill/>
        </p:spPr>
        <p:txBody>
          <a:bodyPr wrap="square" rtlCol="0">
            <a:spAutoFit/>
          </a:bodyPr>
          <a:lstStyle/>
          <a:p>
            <a:pPr algn="just"/>
            <a:r>
              <a:rPr lang="ru-RU" sz="1200" b="1" dirty="0" smtClean="0"/>
              <a:t>Самая ранняя и единственная фотография коллектива школы 1909 год. Учителя и ученики, перед экскурсией на оз. Байкал. Среди них Ветчинкин Андриан П., Широкова З.Ф.</a:t>
            </a:r>
          </a:p>
          <a:p>
            <a:pPr algn="just"/>
            <a:r>
              <a:rPr lang="ru-RU" sz="1200" b="1" dirty="0" smtClean="0"/>
              <a:t>С января 1911 г.мещанка Анна Штейн была назначена  Тайшетского 2-х классного училища  сроком на три года.</a:t>
            </a:r>
          </a:p>
          <a:p>
            <a:pPr algn="just"/>
            <a:r>
              <a:rPr lang="ru-RU" sz="1200" b="1" dirty="0" smtClean="0"/>
              <a:t>Учителя 1912 года </a:t>
            </a:r>
            <a:r>
              <a:rPr lang="ru-RU" sz="1200" b="1" dirty="0" err="1" smtClean="0"/>
              <a:t>Нутрихина</a:t>
            </a:r>
            <a:r>
              <a:rPr lang="ru-RU" sz="1200" b="1" dirty="0" smtClean="0"/>
              <a:t> Клавдия Савельевна, Молокова Екатерина, Вербицкая Татьяна Антоновна, Моисеев Павел Иванович,  </a:t>
            </a:r>
            <a:r>
              <a:rPr lang="ru-RU" sz="1200" b="1" dirty="0" err="1" smtClean="0"/>
              <a:t>Вихрова</a:t>
            </a:r>
            <a:r>
              <a:rPr lang="ru-RU" sz="1200" b="1" dirty="0" smtClean="0"/>
              <a:t> Татьяна Васильевна, Сотникова Мария </a:t>
            </a:r>
            <a:r>
              <a:rPr lang="ru-RU" sz="1200" b="1" dirty="0" err="1" smtClean="0"/>
              <a:t>Никандровна</a:t>
            </a:r>
            <a:r>
              <a:rPr lang="ru-RU" sz="1200" b="1" dirty="0" smtClean="0"/>
              <a:t>, </a:t>
            </a:r>
            <a:r>
              <a:rPr lang="ru-RU" sz="1200" b="1" dirty="0" err="1" smtClean="0"/>
              <a:t>Липский</a:t>
            </a:r>
            <a:r>
              <a:rPr lang="ru-RU" sz="1200" b="1" dirty="0" smtClean="0"/>
              <a:t> Иван </a:t>
            </a:r>
            <a:r>
              <a:rPr lang="ru-RU" sz="1200" b="1" dirty="0" err="1" smtClean="0"/>
              <a:t>Корнеевич</a:t>
            </a:r>
            <a:r>
              <a:rPr lang="ru-RU" sz="1200" b="1" dirty="0" smtClean="0"/>
              <a:t>, </a:t>
            </a:r>
            <a:r>
              <a:rPr lang="ru-RU" sz="1200" b="1" dirty="0" err="1" smtClean="0"/>
              <a:t>Сквирский</a:t>
            </a:r>
            <a:r>
              <a:rPr lang="ru-RU" sz="1200" b="1" dirty="0" smtClean="0"/>
              <a:t> Леонид Николаевич</a:t>
            </a:r>
            <a:endParaRPr lang="ru-RU" sz="1200" b="1" dirty="0"/>
          </a:p>
        </p:txBody>
      </p:sp>
      <p:sp>
        <p:nvSpPr>
          <p:cNvPr id="5" name="TextBox 4"/>
          <p:cNvSpPr txBox="1"/>
          <p:nvPr/>
        </p:nvSpPr>
        <p:spPr>
          <a:xfrm>
            <a:off x="500034" y="4929198"/>
            <a:ext cx="8072494" cy="1384995"/>
          </a:xfrm>
          <a:prstGeom prst="rect">
            <a:avLst/>
          </a:prstGeom>
          <a:noFill/>
        </p:spPr>
        <p:txBody>
          <a:bodyPr wrap="square" rtlCol="0">
            <a:spAutoFit/>
          </a:bodyPr>
          <a:lstStyle/>
          <a:p>
            <a:r>
              <a:rPr lang="ru-RU" sz="1400" b="1" dirty="0" smtClean="0"/>
              <a:t>1911 г. Учитель Тайшетского 2-х классного училища </a:t>
            </a:r>
            <a:r>
              <a:rPr lang="ru-RU" sz="1400" b="1" dirty="0" err="1" smtClean="0"/>
              <a:t>Сквирский</a:t>
            </a:r>
            <a:r>
              <a:rPr lang="ru-RU" sz="1400" b="1" dirty="0" smtClean="0"/>
              <a:t>  Леонид Николаевич</a:t>
            </a:r>
          </a:p>
          <a:p>
            <a:r>
              <a:rPr lang="ru-RU" sz="1400" b="1" dirty="0" smtClean="0"/>
              <a:t>1914 год – заведующий училищем  И.Мотин (?), учительницы </a:t>
            </a:r>
          </a:p>
          <a:p>
            <a:r>
              <a:rPr lang="ru-RU" sz="1400" b="1" dirty="0" smtClean="0"/>
              <a:t>Широкова З., Рождественская  А., …</a:t>
            </a:r>
          </a:p>
          <a:p>
            <a:r>
              <a:rPr lang="ru-RU" sz="1400" b="1" dirty="0" smtClean="0"/>
              <a:t>1915 г. - Учительница </a:t>
            </a:r>
            <a:r>
              <a:rPr lang="ru-RU" sz="1400" b="1" dirty="0" err="1" smtClean="0"/>
              <a:t>ж.д</a:t>
            </a:r>
            <a:r>
              <a:rPr lang="ru-RU" sz="1400" b="1" dirty="0" smtClean="0"/>
              <a:t> школы Анастасия Васильевна Сафонова,</a:t>
            </a:r>
          </a:p>
          <a:p>
            <a:r>
              <a:rPr lang="ru-RU" sz="1400" b="1" dirty="0" smtClean="0"/>
              <a:t>1918 год :  преподаватели Н.Середа,  М.Немчинова,  Р. </a:t>
            </a:r>
            <a:r>
              <a:rPr lang="ru-RU" sz="1400" b="1" dirty="0" err="1" smtClean="0"/>
              <a:t>Моностыршина</a:t>
            </a:r>
            <a:r>
              <a:rPr lang="ru-RU" sz="1400" b="1" dirty="0" smtClean="0"/>
              <a:t>,  </a:t>
            </a:r>
          </a:p>
          <a:p>
            <a:r>
              <a:rPr lang="ru-RU" sz="1400" b="1" dirty="0" smtClean="0"/>
              <a:t>инспектор училища Инн. </a:t>
            </a:r>
            <a:r>
              <a:rPr lang="ru-RU" sz="1400" b="1" dirty="0" err="1" smtClean="0"/>
              <a:t>Монастыршин</a:t>
            </a:r>
            <a:r>
              <a:rPr lang="ru-RU" sz="1400" b="1" dirty="0" smtClean="0"/>
              <a:t> (?)</a:t>
            </a:r>
            <a:endParaRPr lang="ru-RU" sz="14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User\Desktop\Вирт музей СОШ 85\20150823141010-97f13b74-me.jpg"/>
          <p:cNvPicPr>
            <a:picLocks noChangeAspect="1" noChangeArrowheads="1"/>
          </p:cNvPicPr>
          <p:nvPr/>
        </p:nvPicPr>
        <p:blipFill>
          <a:blip r:embed="rId2"/>
          <a:srcRect/>
          <a:stretch>
            <a:fillRect/>
          </a:stretch>
        </p:blipFill>
        <p:spPr bwMode="auto">
          <a:xfrm>
            <a:off x="4286248" y="357166"/>
            <a:ext cx="4533900" cy="5657850"/>
          </a:xfrm>
          <a:prstGeom prst="rect">
            <a:avLst/>
          </a:prstGeom>
          <a:noFill/>
        </p:spPr>
      </p:pic>
      <p:pic>
        <p:nvPicPr>
          <p:cNvPr id="22531" name="Picture 3" descr="C:\Users\User\Desktop\Вирт музей СОШ 85\getImage (1).jpg"/>
          <p:cNvPicPr>
            <a:picLocks noChangeAspect="1" noChangeArrowheads="1"/>
          </p:cNvPicPr>
          <p:nvPr/>
        </p:nvPicPr>
        <p:blipFill>
          <a:blip r:embed="rId3"/>
          <a:srcRect/>
          <a:stretch>
            <a:fillRect/>
          </a:stretch>
        </p:blipFill>
        <p:spPr bwMode="auto">
          <a:xfrm>
            <a:off x="285719" y="285728"/>
            <a:ext cx="4087779" cy="5214974"/>
          </a:xfrm>
          <a:prstGeom prst="rect">
            <a:avLst/>
          </a:prstGeom>
          <a:noFill/>
        </p:spPr>
      </p:pic>
      <p:sp>
        <p:nvSpPr>
          <p:cNvPr id="4" name="TextBox 3"/>
          <p:cNvSpPr txBox="1"/>
          <p:nvPr/>
        </p:nvSpPr>
        <p:spPr>
          <a:xfrm>
            <a:off x="785786" y="5786454"/>
            <a:ext cx="6155788" cy="646331"/>
          </a:xfrm>
          <a:prstGeom prst="rect">
            <a:avLst/>
          </a:prstGeom>
          <a:noFill/>
        </p:spPr>
        <p:txBody>
          <a:bodyPr wrap="none" rtlCol="0">
            <a:spAutoFit/>
          </a:bodyPr>
          <a:lstStyle/>
          <a:p>
            <a:r>
              <a:rPr lang="ru-RU" dirty="0" smtClean="0"/>
              <a:t>Аттестат Марии </a:t>
            </a:r>
            <a:r>
              <a:rPr lang="ru-RU" dirty="0" err="1" smtClean="0"/>
              <a:t>Басараб</a:t>
            </a:r>
            <a:r>
              <a:rPr lang="ru-RU" dirty="0" smtClean="0"/>
              <a:t> об окончании полного курса</a:t>
            </a:r>
          </a:p>
          <a:p>
            <a:r>
              <a:rPr lang="ru-RU" dirty="0" smtClean="0"/>
              <a:t>Тайшетского высшего  начального училища с 1916 по 1918 </a:t>
            </a:r>
            <a:r>
              <a:rPr lang="ru-RU" dirty="0" err="1" smtClean="0"/>
              <a:t>гг</a:t>
            </a:r>
            <a:endParaRPr lang="ru-RU" dirty="0"/>
          </a:p>
        </p:txBody>
      </p:sp>
      <p:pic>
        <p:nvPicPr>
          <p:cNvPr id="22532" name="Picture 4" descr="C:\Users\User\Desktop\Вирт музей СОШ 85\getImage.jpg"/>
          <p:cNvPicPr>
            <a:picLocks noChangeAspect="1" noChangeArrowheads="1"/>
          </p:cNvPicPr>
          <p:nvPr/>
        </p:nvPicPr>
        <p:blipFill>
          <a:blip r:embed="rId4" cstate="print"/>
          <a:srcRect/>
          <a:stretch>
            <a:fillRect/>
          </a:stretch>
        </p:blipFill>
        <p:spPr bwMode="auto">
          <a:xfrm>
            <a:off x="3729228" y="2258568"/>
            <a:ext cx="1685544" cy="2340864"/>
          </a:xfrm>
          <a:prstGeom prst="rect">
            <a:avLst/>
          </a:prstGeom>
          <a:noFill/>
        </p:spPr>
      </p:pic>
      <p:sp>
        <p:nvSpPr>
          <p:cNvPr id="6" name="TextBox 5"/>
          <p:cNvSpPr txBox="1"/>
          <p:nvPr/>
        </p:nvSpPr>
        <p:spPr>
          <a:xfrm>
            <a:off x="3714744" y="4929198"/>
            <a:ext cx="3116751" cy="646331"/>
          </a:xfrm>
          <a:prstGeom prst="rect">
            <a:avLst/>
          </a:prstGeom>
          <a:noFill/>
        </p:spPr>
        <p:txBody>
          <a:bodyPr wrap="none" rtlCol="0">
            <a:spAutoFit/>
          </a:bodyPr>
          <a:lstStyle/>
          <a:p>
            <a:r>
              <a:rPr lang="ru-RU" dirty="0" smtClean="0"/>
              <a:t>Свидетельство об </a:t>
            </a:r>
            <a:r>
              <a:rPr lang="ru-RU" dirty="0" err="1" smtClean="0"/>
              <a:t>оканчании</a:t>
            </a:r>
            <a:endParaRPr lang="ru-RU" dirty="0" smtClean="0"/>
          </a:p>
          <a:p>
            <a:r>
              <a:rPr lang="ru-RU" dirty="0" smtClean="0"/>
              <a:t>2-х классного училища 1914 г.</a:t>
            </a:r>
            <a:endParaRPr lang="ru-RU" dirty="0"/>
          </a:p>
        </p:txBody>
      </p:sp>
      <p:pic>
        <p:nvPicPr>
          <p:cNvPr id="7" name="Picture 2" descr="C:\Users\User\Desktop\Вирт музей СОШ 85\getImage (2).jpg"/>
          <p:cNvPicPr>
            <a:picLocks noChangeAspect="1" noChangeArrowheads="1"/>
          </p:cNvPicPr>
          <p:nvPr/>
        </p:nvPicPr>
        <p:blipFill>
          <a:blip r:embed="rId5" cstate="print"/>
          <a:srcRect/>
          <a:stretch>
            <a:fillRect/>
          </a:stretch>
        </p:blipFill>
        <p:spPr bwMode="auto">
          <a:xfrm>
            <a:off x="7143768" y="3867169"/>
            <a:ext cx="1643074" cy="250871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3438" y="500042"/>
            <a:ext cx="3410870" cy="646331"/>
          </a:xfrm>
          <a:prstGeom prst="rect">
            <a:avLst/>
          </a:prstGeom>
          <a:noFill/>
        </p:spPr>
        <p:txBody>
          <a:bodyPr wrap="none" rtlCol="0">
            <a:spAutoFit/>
          </a:bodyPr>
          <a:lstStyle/>
          <a:p>
            <a:pPr algn="ctr"/>
            <a:r>
              <a:rPr lang="ru-RU" dirty="0" smtClean="0"/>
              <a:t>Тайшет и школа в </a:t>
            </a:r>
          </a:p>
          <a:p>
            <a:pPr algn="ctr"/>
            <a:r>
              <a:rPr lang="ru-RU" dirty="0" smtClean="0"/>
              <a:t>первые годы советской власти</a:t>
            </a:r>
            <a:endParaRPr lang="ru-RU" dirty="0"/>
          </a:p>
        </p:txBody>
      </p:sp>
      <p:sp>
        <p:nvSpPr>
          <p:cNvPr id="3" name="Прямоугольник 2"/>
          <p:cNvSpPr/>
          <p:nvPr/>
        </p:nvSpPr>
        <p:spPr>
          <a:xfrm>
            <a:off x="357158" y="1859341"/>
            <a:ext cx="8358246" cy="4555093"/>
          </a:xfrm>
          <a:prstGeom prst="rect">
            <a:avLst/>
          </a:prstGeom>
        </p:spPr>
        <p:txBody>
          <a:bodyPr wrap="square">
            <a:spAutoFit/>
          </a:bodyPr>
          <a:lstStyle/>
          <a:p>
            <a:endParaRPr lang="ru-RU" sz="1600" b="1" dirty="0" smtClean="0"/>
          </a:p>
          <a:p>
            <a:r>
              <a:rPr lang="ru-RU" sz="1600" b="1" dirty="0" smtClean="0"/>
              <a:t>Тайшетское высшее начальное  железнодорожное училище</a:t>
            </a:r>
            <a:r>
              <a:rPr lang="ru-RU" sz="1600" dirty="0" smtClean="0"/>
              <a:t> – </a:t>
            </a:r>
            <a:r>
              <a:rPr lang="ru-RU" sz="1600" dirty="0" err="1" smtClean="0"/>
              <a:t>Сквирский</a:t>
            </a:r>
            <a:r>
              <a:rPr lang="ru-RU" sz="1600" dirty="0" smtClean="0"/>
              <a:t> Георгий Леонидович, </a:t>
            </a:r>
            <a:r>
              <a:rPr lang="ru-RU" sz="1600" dirty="0" err="1" smtClean="0"/>
              <a:t>Сквирский</a:t>
            </a:r>
            <a:r>
              <a:rPr lang="ru-RU" sz="1600" dirty="0" smtClean="0"/>
              <a:t> Л.Н. был членом волостного Совета по народному образованию в 1922 году, Моисеев П.И.,  Ананьина Е.А.,  Розов С.В.,  </a:t>
            </a:r>
            <a:r>
              <a:rPr lang="ru-RU" sz="1600" dirty="0" err="1" smtClean="0"/>
              <a:t>Полевик</a:t>
            </a:r>
            <a:r>
              <a:rPr lang="ru-RU" sz="1600" dirty="0" smtClean="0"/>
              <a:t>  Ф.Н., </a:t>
            </a:r>
            <a:r>
              <a:rPr lang="ru-RU" sz="1600" dirty="0" err="1" smtClean="0"/>
              <a:t>Василиненко</a:t>
            </a:r>
            <a:r>
              <a:rPr lang="ru-RU" sz="1600" dirty="0" smtClean="0"/>
              <a:t> А.Е.,  Соловьев М.Ф., Неклюдов М.И.,   </a:t>
            </a:r>
            <a:r>
              <a:rPr lang="ru-RU" sz="1600" dirty="0" err="1" smtClean="0"/>
              <a:t>Захвалинская</a:t>
            </a:r>
            <a:r>
              <a:rPr lang="ru-RU" sz="1600" dirty="0" smtClean="0"/>
              <a:t>  Е.П., Широкова З.Ф., Вербицкая  Т.А., </a:t>
            </a:r>
            <a:r>
              <a:rPr lang="ru-RU" sz="1600" dirty="0" err="1" smtClean="0"/>
              <a:t>Вихрева</a:t>
            </a:r>
            <a:r>
              <a:rPr lang="ru-RU" sz="1600" dirty="0" smtClean="0"/>
              <a:t>  Т.В., Сотникова М.И.,  Жукова А.С., Молокова Е.В., Макарова Е.В., Макарова О.В., Макарова А.В., сторожа :  Киселева А.Т., </a:t>
            </a:r>
            <a:r>
              <a:rPr lang="ru-RU" sz="1600" dirty="0" err="1" smtClean="0"/>
              <a:t>Шелехова</a:t>
            </a:r>
            <a:r>
              <a:rPr lang="ru-RU" sz="1600" dirty="0" smtClean="0"/>
              <a:t> А.Ф., </a:t>
            </a:r>
            <a:r>
              <a:rPr lang="ru-RU" sz="1600" dirty="0" err="1" smtClean="0"/>
              <a:t>Липский</a:t>
            </a:r>
            <a:r>
              <a:rPr lang="ru-RU" sz="1600" dirty="0" smtClean="0"/>
              <a:t> И.К., Михайловский В.П.</a:t>
            </a:r>
          </a:p>
          <a:p>
            <a:pPr fontAlgn="base"/>
            <a:r>
              <a:rPr lang="ru-RU" sz="1600" dirty="0" smtClean="0"/>
              <a:t>    В с.Тайшет в 1920 г. Было несколько  школ : 1.</a:t>
            </a:r>
            <a:r>
              <a:rPr lang="ru-RU" sz="1600" b="1" dirty="0" smtClean="0"/>
              <a:t>1-ое </a:t>
            </a:r>
            <a:r>
              <a:rPr lang="ru-RU" sz="1600" b="1" dirty="0" err="1" smtClean="0"/>
              <a:t>одноклассное</a:t>
            </a:r>
            <a:r>
              <a:rPr lang="ru-RU" sz="1600" b="1" dirty="0" smtClean="0"/>
              <a:t>  училище</a:t>
            </a:r>
            <a:r>
              <a:rPr lang="ru-RU" sz="1600" dirty="0" smtClean="0"/>
              <a:t> – учитель Сальникова, сторожиха В.Зайцева ;</a:t>
            </a:r>
          </a:p>
          <a:p>
            <a:pPr fontAlgn="base"/>
            <a:r>
              <a:rPr lang="ru-RU" sz="1600" dirty="0" smtClean="0"/>
              <a:t>2. </a:t>
            </a:r>
            <a:r>
              <a:rPr lang="ru-RU" sz="1600" b="1" dirty="0" smtClean="0"/>
              <a:t>2-е </a:t>
            </a:r>
            <a:r>
              <a:rPr lang="ru-RU" sz="1600" b="1" dirty="0" err="1" smtClean="0"/>
              <a:t>одноклассное</a:t>
            </a:r>
            <a:r>
              <a:rPr lang="ru-RU" sz="1600" b="1" dirty="0" smtClean="0"/>
              <a:t> училище</a:t>
            </a:r>
            <a:r>
              <a:rPr lang="ru-RU" sz="1600" dirty="0" smtClean="0"/>
              <a:t> – </a:t>
            </a:r>
            <a:r>
              <a:rPr lang="ru-RU" sz="1600" dirty="0" err="1" smtClean="0"/>
              <a:t>Е.Чекуленко</a:t>
            </a:r>
            <a:r>
              <a:rPr lang="ru-RU" sz="1600" dirty="0" smtClean="0"/>
              <a:t>, сторожиха В.Зайцева;</a:t>
            </a:r>
          </a:p>
          <a:p>
            <a:pPr fontAlgn="base"/>
            <a:r>
              <a:rPr lang="ru-RU" sz="1600" dirty="0" smtClean="0"/>
              <a:t>3. </a:t>
            </a:r>
            <a:r>
              <a:rPr lang="ru-RU" sz="1600" b="1" dirty="0" smtClean="0"/>
              <a:t>3-е </a:t>
            </a:r>
            <a:r>
              <a:rPr lang="ru-RU" sz="1600" b="1" dirty="0" err="1" smtClean="0"/>
              <a:t>одноклассное</a:t>
            </a:r>
            <a:r>
              <a:rPr lang="ru-RU" sz="1600" b="1" dirty="0" smtClean="0"/>
              <a:t> училище</a:t>
            </a:r>
            <a:r>
              <a:rPr lang="ru-RU" sz="1600" dirty="0" smtClean="0"/>
              <a:t> – Воробьева и </a:t>
            </a:r>
            <a:r>
              <a:rPr lang="ru-RU" sz="1600" dirty="0" err="1" smtClean="0"/>
              <a:t>Петелина</a:t>
            </a:r>
            <a:r>
              <a:rPr lang="ru-RU" sz="1600" dirty="0" smtClean="0"/>
              <a:t>, </a:t>
            </a:r>
            <a:r>
              <a:rPr lang="ru-RU" sz="1600" dirty="0" err="1" smtClean="0"/>
              <a:t>старожиха</a:t>
            </a:r>
            <a:r>
              <a:rPr lang="ru-RU" sz="1600" dirty="0" smtClean="0"/>
              <a:t>  </a:t>
            </a:r>
            <a:r>
              <a:rPr lang="ru-RU" sz="1600" dirty="0" err="1" smtClean="0"/>
              <a:t>М.Р.Огурцова</a:t>
            </a:r>
            <a:r>
              <a:rPr lang="ru-RU" sz="1600" dirty="0" smtClean="0"/>
              <a:t>;</a:t>
            </a:r>
          </a:p>
          <a:p>
            <a:pPr fontAlgn="base"/>
            <a:r>
              <a:rPr lang="ru-RU" sz="1600" dirty="0" smtClean="0"/>
              <a:t> 4.</a:t>
            </a:r>
            <a:r>
              <a:rPr lang="ru-RU" sz="1600" b="1" dirty="0" smtClean="0"/>
              <a:t>Тайшетское высшее начальное</a:t>
            </a:r>
            <a:r>
              <a:rPr lang="ru-RU" sz="1600" dirty="0" smtClean="0"/>
              <a:t> …(училище) – </a:t>
            </a:r>
            <a:r>
              <a:rPr lang="ru-RU" sz="1600" dirty="0" err="1" smtClean="0"/>
              <a:t>И.И.Монастыршин</a:t>
            </a:r>
            <a:r>
              <a:rPr lang="ru-RU" sz="1600" dirty="0" smtClean="0"/>
              <a:t>, В.З.Ровенский, П.И.Моисеев, В.П.Занадворова, П.Попов, врач </a:t>
            </a:r>
            <a:r>
              <a:rPr lang="ru-RU" sz="1600" dirty="0" err="1" smtClean="0"/>
              <a:t>Н.Г.Захвалинский</a:t>
            </a:r>
            <a:r>
              <a:rPr lang="ru-RU" sz="1600" dirty="0" smtClean="0"/>
              <a:t>, сторож  </a:t>
            </a:r>
            <a:r>
              <a:rPr lang="ru-RU" sz="1600" dirty="0" err="1" smtClean="0"/>
              <a:t>Маницын</a:t>
            </a:r>
            <a:r>
              <a:rPr lang="ru-RU" sz="1600" dirty="0" smtClean="0"/>
              <a:t>, поломойки  Соболева, </a:t>
            </a:r>
            <a:r>
              <a:rPr lang="ru-RU" sz="1600" dirty="0" err="1" smtClean="0"/>
              <a:t>Агапитова</a:t>
            </a:r>
            <a:r>
              <a:rPr lang="ru-RU" sz="1600" dirty="0" smtClean="0"/>
              <a:t>;</a:t>
            </a:r>
          </a:p>
          <a:p>
            <a:pPr fontAlgn="base"/>
            <a:r>
              <a:rPr lang="ru-RU" sz="1600" dirty="0" smtClean="0"/>
              <a:t>6. </a:t>
            </a:r>
            <a:r>
              <a:rPr lang="ru-RU" sz="1600" b="1" dirty="0" smtClean="0"/>
              <a:t>Тайшетское 4-х классное смешанное училище</a:t>
            </a:r>
            <a:r>
              <a:rPr lang="ru-RU" sz="1600" dirty="0" smtClean="0"/>
              <a:t> –  </a:t>
            </a:r>
            <a:r>
              <a:rPr lang="ru-RU" sz="1600" dirty="0" err="1" smtClean="0"/>
              <a:t>Тумилович</a:t>
            </a:r>
            <a:r>
              <a:rPr lang="ru-RU" sz="1600" dirty="0" smtClean="0"/>
              <a:t> П.И.,  Попов  Н.П., </a:t>
            </a:r>
            <a:r>
              <a:rPr lang="ru-RU" sz="1600" dirty="0" err="1" smtClean="0"/>
              <a:t>Захвалинская</a:t>
            </a:r>
            <a:r>
              <a:rPr lang="ru-RU" sz="1600" dirty="0" smtClean="0"/>
              <a:t> Е.П., Широкова З.П., Сибиряков  Ф.Н., Неклюдов М.И., </a:t>
            </a:r>
          </a:p>
          <a:p>
            <a:pPr fontAlgn="base"/>
            <a:r>
              <a:rPr lang="ru-RU" sz="1600" dirty="0" smtClean="0"/>
              <a:t>сторожиха </a:t>
            </a:r>
            <a:r>
              <a:rPr lang="ru-RU" sz="1600" dirty="0" err="1" smtClean="0"/>
              <a:t>Бурунова</a:t>
            </a:r>
            <a:r>
              <a:rPr lang="ru-RU" sz="1600" dirty="0" smtClean="0"/>
              <a:t> К.</a:t>
            </a:r>
          </a:p>
          <a:p>
            <a:endParaRPr lang="ru-RU" dirty="0"/>
          </a:p>
        </p:txBody>
      </p:sp>
      <p:pic>
        <p:nvPicPr>
          <p:cNvPr id="5" name="Picture 5"/>
          <p:cNvPicPr>
            <a:picLocks noChangeAspect="1" noChangeArrowheads="1"/>
          </p:cNvPicPr>
          <p:nvPr/>
        </p:nvPicPr>
        <p:blipFill>
          <a:blip r:embed="rId2"/>
          <a:srcRect/>
          <a:stretch>
            <a:fillRect/>
          </a:stretch>
        </p:blipFill>
        <p:spPr bwMode="auto">
          <a:xfrm>
            <a:off x="357158" y="428604"/>
            <a:ext cx="3857652" cy="1543061"/>
          </a:xfrm>
          <a:prstGeom prst="rect">
            <a:avLst/>
          </a:prstGeom>
          <a:noFill/>
          <a:ln w="9525">
            <a:noFill/>
            <a:miter lim="800000"/>
            <a:headEnd/>
            <a:tailEnd/>
          </a:ln>
          <a:effectLst/>
        </p:spPr>
      </p:pic>
      <p:sp>
        <p:nvSpPr>
          <p:cNvPr id="6" name="TextBox 5"/>
          <p:cNvSpPr txBox="1"/>
          <p:nvPr/>
        </p:nvSpPr>
        <p:spPr>
          <a:xfrm>
            <a:off x="5500694" y="1071546"/>
            <a:ext cx="1987082" cy="369332"/>
          </a:xfrm>
          <a:prstGeom prst="rect">
            <a:avLst/>
          </a:prstGeom>
          <a:noFill/>
        </p:spPr>
        <p:txBody>
          <a:bodyPr wrap="none" rtlCol="0">
            <a:spAutoFit/>
          </a:bodyPr>
          <a:lstStyle/>
          <a:p>
            <a:r>
              <a:rPr lang="ru-RU" dirty="0" smtClean="0"/>
              <a:t>1920 – 1921 уч.год</a:t>
            </a:r>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85720" y="4214818"/>
            <a:ext cx="4539207" cy="1571636"/>
          </a:xfrm>
          <a:prstGeom prst="rect">
            <a:avLst/>
          </a:prstGeom>
          <a:noFill/>
          <a:ln w="9525">
            <a:noFill/>
            <a:miter lim="800000"/>
            <a:headEnd/>
            <a:tailEnd/>
          </a:ln>
          <a:effectLst/>
        </p:spPr>
      </p:pic>
      <p:pic>
        <p:nvPicPr>
          <p:cNvPr id="1027" name="Picture 3" descr="C:\Users\User\Desktop\Вирт музей СОШ 85\Одно из помещений жд школы по ул.Северовокзальная, ныне СОШ №85.jpg"/>
          <p:cNvPicPr>
            <a:picLocks noChangeAspect="1" noChangeArrowheads="1"/>
          </p:cNvPicPr>
          <p:nvPr/>
        </p:nvPicPr>
        <p:blipFill>
          <a:blip r:embed="rId3"/>
          <a:srcRect/>
          <a:stretch>
            <a:fillRect/>
          </a:stretch>
        </p:blipFill>
        <p:spPr bwMode="auto">
          <a:xfrm>
            <a:off x="285720" y="1000108"/>
            <a:ext cx="4055438" cy="2601907"/>
          </a:xfrm>
          <a:prstGeom prst="rect">
            <a:avLst/>
          </a:prstGeom>
          <a:noFill/>
        </p:spPr>
      </p:pic>
      <p:pic>
        <p:nvPicPr>
          <p:cNvPr id="9217" name="Picture 1" descr="C:\Users\User\Desktop\дер школа до 1939 г.JPG"/>
          <p:cNvPicPr>
            <a:picLocks noChangeAspect="1" noChangeArrowheads="1"/>
          </p:cNvPicPr>
          <p:nvPr/>
        </p:nvPicPr>
        <p:blipFill>
          <a:blip r:embed="rId4"/>
          <a:srcRect/>
          <a:stretch>
            <a:fillRect/>
          </a:stretch>
        </p:blipFill>
        <p:spPr bwMode="auto">
          <a:xfrm>
            <a:off x="5572132" y="3786190"/>
            <a:ext cx="3327279" cy="2071702"/>
          </a:xfrm>
          <a:prstGeom prst="rect">
            <a:avLst/>
          </a:prstGeom>
          <a:noFill/>
        </p:spPr>
      </p:pic>
      <p:sp>
        <p:nvSpPr>
          <p:cNvPr id="6" name="TextBox 5"/>
          <p:cNvSpPr txBox="1"/>
          <p:nvPr/>
        </p:nvSpPr>
        <p:spPr>
          <a:xfrm>
            <a:off x="4643438" y="214290"/>
            <a:ext cx="3929090" cy="2308324"/>
          </a:xfrm>
          <a:prstGeom prst="rect">
            <a:avLst/>
          </a:prstGeom>
          <a:noFill/>
        </p:spPr>
        <p:txBody>
          <a:bodyPr wrap="square" rtlCol="0">
            <a:spAutoFit/>
          </a:bodyPr>
          <a:lstStyle/>
          <a:p>
            <a:r>
              <a:rPr lang="ru-RU" dirty="0" smtClean="0"/>
              <a:t>В 1924 – 1925 </a:t>
            </a:r>
            <a:r>
              <a:rPr lang="ru-RU" dirty="0" err="1" smtClean="0"/>
              <a:t>уч</a:t>
            </a:r>
            <a:r>
              <a:rPr lang="ru-RU" dirty="0" smtClean="0"/>
              <a:t>. году школа</a:t>
            </a:r>
          </a:p>
          <a:p>
            <a:r>
              <a:rPr lang="ru-RU" dirty="0" smtClean="0"/>
              <a:t>была переведена в три деревянных</a:t>
            </a:r>
          </a:p>
          <a:p>
            <a:r>
              <a:rPr lang="ru-RU" dirty="0" smtClean="0"/>
              <a:t>здания и получила номер №9</a:t>
            </a:r>
          </a:p>
          <a:p>
            <a:r>
              <a:rPr lang="ru-RU" dirty="0" smtClean="0"/>
              <a:t>В прежнем ее здании разместился железнодорожный  клуб им. Ленина.</a:t>
            </a:r>
          </a:p>
          <a:p>
            <a:r>
              <a:rPr lang="ru-RU" dirty="0" smtClean="0"/>
              <a:t>В 1935 г. школа стала железнодорожной десятилеткой №1, заняв уже пять деревянных здания. </a:t>
            </a: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571736" y="357166"/>
            <a:ext cx="5981897" cy="387888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571472" y="2857496"/>
            <a:ext cx="2615089" cy="1466844"/>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428596" y="285728"/>
            <a:ext cx="2947258" cy="1728783"/>
          </a:xfrm>
          <a:prstGeom prst="rect">
            <a:avLst/>
          </a:prstGeom>
          <a:noFill/>
          <a:ln w="9525">
            <a:noFill/>
            <a:miter lim="800000"/>
            <a:headEnd/>
            <a:tailEnd/>
          </a:ln>
          <a:effectLst/>
        </p:spPr>
      </p:pic>
      <p:sp>
        <p:nvSpPr>
          <p:cNvPr id="6" name="TextBox 5"/>
          <p:cNvSpPr txBox="1"/>
          <p:nvPr/>
        </p:nvSpPr>
        <p:spPr>
          <a:xfrm>
            <a:off x="2714612" y="3857628"/>
            <a:ext cx="4782078" cy="400110"/>
          </a:xfrm>
          <a:prstGeom prst="rect">
            <a:avLst/>
          </a:prstGeom>
          <a:solidFill>
            <a:schemeClr val="accent2">
              <a:lumMod val="20000"/>
              <a:lumOff val="80000"/>
            </a:schemeClr>
          </a:solidFill>
        </p:spPr>
        <p:txBody>
          <a:bodyPr wrap="none" rtlCol="0">
            <a:spAutoFit/>
          </a:bodyPr>
          <a:lstStyle/>
          <a:p>
            <a:r>
              <a:rPr lang="ru-RU" sz="2000" b="1" dirty="0" smtClean="0"/>
              <a:t>Тайшет и школа в довоенное время</a:t>
            </a:r>
            <a:endParaRPr lang="ru-RU" sz="2000" b="1" dirty="0"/>
          </a:p>
        </p:txBody>
      </p:sp>
      <p:pic>
        <p:nvPicPr>
          <p:cNvPr id="2" name="Picture 1"/>
          <p:cNvPicPr>
            <a:picLocks noChangeAspect="1" noChangeArrowheads="1"/>
          </p:cNvPicPr>
          <p:nvPr/>
        </p:nvPicPr>
        <p:blipFill>
          <a:blip r:embed="rId5"/>
          <a:srcRect/>
          <a:stretch>
            <a:fillRect/>
          </a:stretch>
        </p:blipFill>
        <p:spPr bwMode="auto">
          <a:xfrm>
            <a:off x="7286644" y="1643050"/>
            <a:ext cx="1498579" cy="2244177"/>
          </a:xfrm>
          <a:prstGeom prst="rect">
            <a:avLst/>
          </a:prstGeom>
          <a:noFill/>
          <a:ln w="9525">
            <a:noFill/>
            <a:miter lim="800000"/>
            <a:headEnd/>
            <a:tailEnd/>
          </a:ln>
          <a:effectLst/>
        </p:spPr>
      </p:pic>
      <p:sp>
        <p:nvSpPr>
          <p:cNvPr id="9" name="TextBox 8"/>
          <p:cNvSpPr txBox="1"/>
          <p:nvPr/>
        </p:nvSpPr>
        <p:spPr>
          <a:xfrm>
            <a:off x="1" y="4734342"/>
            <a:ext cx="9144000" cy="1877437"/>
          </a:xfrm>
          <a:prstGeom prst="rect">
            <a:avLst/>
          </a:prstGeom>
          <a:solidFill>
            <a:schemeClr val="accent4"/>
          </a:solidFill>
        </p:spPr>
        <p:txBody>
          <a:bodyPr wrap="square" rtlCol="0">
            <a:spAutoFit/>
          </a:bodyPr>
          <a:lstStyle/>
          <a:p>
            <a:pPr algn="just"/>
            <a:r>
              <a:rPr lang="ru-RU" sz="1400" b="1" dirty="0" smtClean="0">
                <a:solidFill>
                  <a:schemeClr val="bg1"/>
                </a:solidFill>
              </a:rPr>
              <a:t>1924 г. – образование Тайшетского района </a:t>
            </a:r>
            <a:r>
              <a:rPr lang="ru-RU" sz="1400" b="1" dirty="0" err="1" smtClean="0">
                <a:solidFill>
                  <a:schemeClr val="bg1"/>
                </a:solidFill>
              </a:rPr>
              <a:t>Канского</a:t>
            </a:r>
            <a:r>
              <a:rPr lang="ru-RU" sz="1400" b="1" dirty="0" smtClean="0">
                <a:solidFill>
                  <a:schemeClr val="bg1"/>
                </a:solidFill>
              </a:rPr>
              <a:t> округа Енисейской 	 губернии</a:t>
            </a:r>
          </a:p>
          <a:p>
            <a:pPr algn="just"/>
            <a:r>
              <a:rPr lang="ru-RU" sz="1400" b="1" dirty="0" smtClean="0">
                <a:solidFill>
                  <a:schemeClr val="bg1"/>
                </a:solidFill>
              </a:rPr>
              <a:t>Тайшет – 4939 жителей, 27 улиц, лесозавод, ж.д. депо,  вагоноремонтные мастерские, кирпичный завод, МТС, колхоз «Лучи социализма», кооперативные мастерские, мельница, одна </a:t>
            </a:r>
            <a:r>
              <a:rPr lang="ru-RU" sz="1400" b="1" dirty="0" err="1" smtClean="0">
                <a:solidFill>
                  <a:schemeClr val="bg1"/>
                </a:solidFill>
              </a:rPr>
              <a:t>эл</a:t>
            </a:r>
            <a:r>
              <a:rPr lang="ru-RU" sz="1400" b="1" dirty="0" smtClean="0">
                <a:solidFill>
                  <a:schemeClr val="bg1"/>
                </a:solidFill>
              </a:rPr>
              <a:t>. станция, 23 торговых точек…</a:t>
            </a:r>
          </a:p>
          <a:p>
            <a:pPr algn="just"/>
            <a:r>
              <a:rPr lang="ru-RU" sz="1400" b="1" dirty="0" smtClean="0">
                <a:solidFill>
                  <a:schemeClr val="bg1"/>
                </a:solidFill>
              </a:rPr>
              <a:t>1 ноября 1935 г. – Тайшет стал рабочим поселком. 1937 г. – 14200 жителей, 1363 усадеб, ДК «Колосс» , 6 школ… Март 1938 г. – Тайшет получил статус- город районного подчинения</a:t>
            </a:r>
          </a:p>
          <a:p>
            <a:pPr algn="just"/>
            <a:r>
              <a:rPr lang="ru-RU" sz="1400" b="1" dirty="0" smtClean="0">
                <a:solidFill>
                  <a:schemeClr val="bg1"/>
                </a:solidFill>
              </a:rPr>
              <a:t>С  февраля 1960 г. – город областного значения</a:t>
            </a:r>
          </a:p>
          <a:p>
            <a:endParaRPr lang="ru-RU" b="1"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285728"/>
            <a:ext cx="4580814" cy="5072098"/>
          </a:xfrm>
          <a:prstGeom prst="rect">
            <a:avLst/>
          </a:prstGeom>
          <a:noFill/>
          <a:ln w="9525">
            <a:noFill/>
            <a:miter lim="800000"/>
            <a:headEnd/>
            <a:tailEnd/>
          </a:ln>
          <a:effectLst/>
        </p:spPr>
      </p:pic>
      <p:pic>
        <p:nvPicPr>
          <p:cNvPr id="2" name="Picture 2" descr="C:\Users\User\Desktop\Вирт музей СОШ 85\здание СОШ 14 - 1.PNG"/>
          <p:cNvPicPr>
            <a:picLocks noChangeAspect="1" noChangeArrowheads="1"/>
          </p:cNvPicPr>
          <p:nvPr/>
        </p:nvPicPr>
        <p:blipFill>
          <a:blip r:embed="rId3"/>
          <a:srcRect/>
          <a:stretch>
            <a:fillRect/>
          </a:stretch>
        </p:blipFill>
        <p:spPr bwMode="auto">
          <a:xfrm>
            <a:off x="4786314" y="0"/>
            <a:ext cx="4125993" cy="2572790"/>
          </a:xfrm>
          <a:prstGeom prst="rect">
            <a:avLst/>
          </a:prstGeom>
          <a:noFill/>
        </p:spPr>
      </p:pic>
      <p:sp>
        <p:nvSpPr>
          <p:cNvPr id="4" name="TextBox 3"/>
          <p:cNvSpPr txBox="1"/>
          <p:nvPr/>
        </p:nvSpPr>
        <p:spPr>
          <a:xfrm>
            <a:off x="5072066" y="2643182"/>
            <a:ext cx="3766189" cy="1938992"/>
          </a:xfrm>
          <a:prstGeom prst="rect">
            <a:avLst/>
          </a:prstGeom>
          <a:solidFill>
            <a:schemeClr val="bg1"/>
          </a:solidFill>
        </p:spPr>
        <p:txBody>
          <a:bodyPr wrap="square" rtlCol="0">
            <a:spAutoFit/>
          </a:bodyPr>
          <a:lstStyle/>
          <a:p>
            <a:pPr algn="ctr"/>
            <a:r>
              <a:rPr lang="ru-RU" sz="1200" dirty="0" smtClean="0"/>
              <a:t>В  1936 г открыло двери новое здание железнодорожной неполной  средней школы №1 по ул.Транспортной Директор </a:t>
            </a:r>
            <a:r>
              <a:rPr lang="ru-RU" sz="1200" dirty="0" err="1" smtClean="0"/>
              <a:t>Вязунов</a:t>
            </a:r>
            <a:r>
              <a:rPr lang="ru-RU" sz="1200" dirty="0" smtClean="0"/>
              <a:t> Павел Тимофеевич, завуч Титов;</a:t>
            </a:r>
          </a:p>
          <a:p>
            <a:pPr algn="ctr"/>
            <a:r>
              <a:rPr lang="ru-RU" sz="1200" dirty="0" smtClean="0"/>
              <a:t>Директор школы – </a:t>
            </a:r>
            <a:r>
              <a:rPr lang="ru-RU" sz="1200" dirty="0" err="1" smtClean="0"/>
              <a:t>Кашевский</a:t>
            </a:r>
            <a:r>
              <a:rPr lang="ru-RU" sz="1200" dirty="0" smtClean="0"/>
              <a:t> Иосиф Лаврентьевич (1938-1942 </a:t>
            </a:r>
            <a:r>
              <a:rPr lang="ru-RU" sz="1200" dirty="0" err="1" smtClean="0"/>
              <a:t>гг</a:t>
            </a:r>
            <a:r>
              <a:rPr lang="ru-RU" sz="1200" dirty="0" smtClean="0"/>
              <a:t>, 1949 – 1957 </a:t>
            </a:r>
            <a:r>
              <a:rPr lang="ru-RU" sz="1200" dirty="0" err="1" smtClean="0"/>
              <a:t>гг</a:t>
            </a:r>
            <a:r>
              <a:rPr lang="ru-RU" sz="1200" dirty="0" smtClean="0"/>
              <a:t>) . С 1945 г.  Ж.д. школа № 85 , был у школы еще №81 в 1952 г. в составе Красноярской ж.д. В 1958 г. Вновь вернулась в состав ВСЖД по прежнему школой №85</a:t>
            </a:r>
            <a:endParaRPr lang="ru-RU" sz="1200" dirty="0"/>
          </a:p>
        </p:txBody>
      </p:sp>
      <p:sp>
        <p:nvSpPr>
          <p:cNvPr id="6" name="TextBox 5"/>
          <p:cNvSpPr txBox="1"/>
          <p:nvPr/>
        </p:nvSpPr>
        <p:spPr>
          <a:xfrm>
            <a:off x="857224" y="5786454"/>
            <a:ext cx="1438214" cy="369332"/>
          </a:xfrm>
          <a:prstGeom prst="rect">
            <a:avLst/>
          </a:prstGeom>
          <a:noFill/>
        </p:spPr>
        <p:txBody>
          <a:bodyPr wrap="none" rtlCol="0">
            <a:spAutoFit/>
          </a:bodyPr>
          <a:lstStyle/>
          <a:p>
            <a:r>
              <a:rPr lang="ru-RU" dirty="0" smtClean="0"/>
              <a:t>                 </a:t>
            </a:r>
            <a:endParaRPr lang="ru-RU" dirty="0"/>
          </a:p>
        </p:txBody>
      </p:sp>
      <p:sp>
        <p:nvSpPr>
          <p:cNvPr id="7169" name="Rectangle 1"/>
          <p:cNvSpPr>
            <a:spLocks noChangeArrowheads="1"/>
          </p:cNvSpPr>
          <p:nvPr/>
        </p:nvSpPr>
        <p:spPr bwMode="auto">
          <a:xfrm>
            <a:off x="1" y="5103674"/>
            <a:ext cx="9144000" cy="175432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444444"/>
                </a:solidFill>
                <a:effectLst/>
                <a:latin typeface="Times New Roman" pitchFamily="18" charset="0"/>
                <a:ea typeface="Times New Roman" pitchFamily="18" charset="0"/>
                <a:cs typeface="Times New Roman" pitchFamily="18" charset="0"/>
              </a:rPr>
              <a:t>Школа охватывает 1060 человек учащихся. Имеется 23 класса. Каждый</a:t>
            </a:r>
            <a:r>
              <a:rPr lang="ru-RU" sz="1400" b="1" dirty="0" smtClean="0">
                <a:latin typeface="Times New Roman" pitchFamily="18" charset="0"/>
                <a:ea typeface="Times New Roman" pitchFamily="18" charset="0"/>
                <a:cs typeface="Times New Roman" pitchFamily="18" charset="0"/>
              </a:rPr>
              <a:t> </a:t>
            </a:r>
            <a:r>
              <a:rPr kumimoji="0" lang="ru-RU" sz="1400" b="1" i="0" u="none" strike="noStrike" cap="none" normalizeH="0" baseline="0" dirty="0" smtClean="0">
                <a:ln>
                  <a:noFill/>
                </a:ln>
                <a:solidFill>
                  <a:srgbClr val="444444"/>
                </a:solidFill>
                <a:effectLst/>
                <a:latin typeface="Times New Roman" pitchFamily="18" charset="0"/>
                <a:ea typeface="Times New Roman" pitchFamily="18" charset="0"/>
                <a:cs typeface="Times New Roman" pitchFamily="18" charset="0"/>
              </a:rPr>
              <a:t>день прибывают все новые ученики, ввиду чего клас­сы сильно перегружены— почти все они имеют по 50-60  учеников. Районо отпустило школе 20 тысяч рублей на обору­дование двух кабинетов — физического и биологического. Новея школа — огромное достижение района. Сейчас главная задача</a:t>
            </a:r>
            <a:r>
              <a:rPr lang="ru-RU" sz="1400" b="1" dirty="0" smtClean="0">
                <a:latin typeface="Times New Roman" pitchFamily="18" charset="0"/>
                <a:ea typeface="Times New Roman" pitchFamily="18" charset="0"/>
                <a:cs typeface="Times New Roman" pitchFamily="18" charset="0"/>
              </a:rPr>
              <a:t> </a:t>
            </a:r>
            <a:r>
              <a:rPr kumimoji="0" lang="ru-RU" sz="1400" b="1" i="0" u="none" strike="noStrike" cap="none" normalizeH="0" baseline="0" dirty="0" smtClean="0">
                <a:ln>
                  <a:noFill/>
                </a:ln>
                <a:solidFill>
                  <a:srgbClr val="444444"/>
                </a:solidFill>
                <a:effectLst/>
                <a:latin typeface="Times New Roman" pitchFamily="18" charset="0"/>
                <a:ea typeface="Times New Roman" pitchFamily="18" charset="0"/>
                <a:cs typeface="Times New Roman" pitchFamily="18" charset="0"/>
              </a:rPr>
              <a:t>оборудо­вать ее как следует, что бы она отвечала всей требованиям большевистского  просвещения. “</a:t>
            </a: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444444"/>
                </a:solidFill>
                <a:effectLst/>
                <a:latin typeface="Times New Roman" pitchFamily="18" charset="0"/>
                <a:ea typeface="Times New Roman" pitchFamily="18" charset="0"/>
                <a:cs typeface="Times New Roman" pitchFamily="18" charset="0"/>
              </a:rPr>
              <a:t>(Сталинский путь. №99 за 28 октября 1936 г.)</a:t>
            </a: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User\Desktop\Вирт музей СОШ 85\шк 85\кашев 2.jpg"/>
          <p:cNvPicPr/>
          <p:nvPr/>
        </p:nvPicPr>
        <p:blipFill>
          <a:blip r:embed="rId2" cstate="print"/>
          <a:srcRect/>
          <a:stretch>
            <a:fillRect/>
          </a:stretch>
        </p:blipFill>
        <p:spPr bwMode="auto">
          <a:xfrm>
            <a:off x="2857488" y="428604"/>
            <a:ext cx="1127362" cy="1583141"/>
          </a:xfrm>
          <a:prstGeom prst="rect">
            <a:avLst/>
          </a:prstGeom>
          <a:noFill/>
          <a:ln w="9525">
            <a:noFill/>
            <a:miter lim="800000"/>
            <a:headEnd/>
            <a:tailEnd/>
          </a:ln>
        </p:spPr>
      </p:pic>
      <p:sp>
        <p:nvSpPr>
          <p:cNvPr id="3" name="TextBox 2"/>
          <p:cNvSpPr txBox="1"/>
          <p:nvPr/>
        </p:nvSpPr>
        <p:spPr>
          <a:xfrm>
            <a:off x="4429125" y="642918"/>
            <a:ext cx="3571900" cy="6278642"/>
          </a:xfrm>
          <a:prstGeom prst="rect">
            <a:avLst/>
          </a:prstGeom>
          <a:noFill/>
        </p:spPr>
        <p:txBody>
          <a:bodyPr wrap="square" rtlCol="0">
            <a:spAutoFit/>
          </a:bodyPr>
          <a:lstStyle/>
          <a:p>
            <a:r>
              <a:rPr lang="ru-RU" sz="1200" b="1" dirty="0" err="1" smtClean="0">
                <a:latin typeface="Times New Roman" pitchFamily="18" charset="0"/>
                <a:cs typeface="Times New Roman" pitchFamily="18" charset="0"/>
              </a:rPr>
              <a:t>Кашевский</a:t>
            </a:r>
            <a:r>
              <a:rPr lang="ru-RU" sz="1200" b="1" dirty="0" smtClean="0">
                <a:latin typeface="Times New Roman" pitchFamily="18" charset="0"/>
                <a:cs typeface="Times New Roman" pitchFamily="18" charset="0"/>
              </a:rPr>
              <a:t> Иосиф Лаврентьевич (1905 – 1989 гг.),</a:t>
            </a:r>
          </a:p>
          <a:p>
            <a:r>
              <a:rPr lang="ru-RU" sz="1200" b="1" dirty="0" smtClean="0">
                <a:latin typeface="Times New Roman" pitchFamily="18" charset="0"/>
                <a:cs typeface="Times New Roman" pitchFamily="18" charset="0"/>
              </a:rPr>
              <a:t> родился в Витебской губернии в семье крестьян-бедняков.</a:t>
            </a:r>
          </a:p>
          <a:p>
            <a:r>
              <a:rPr lang="ru-RU" sz="1200" b="1" dirty="0" smtClean="0">
                <a:latin typeface="Times New Roman" pitchFamily="18" charset="0"/>
                <a:cs typeface="Times New Roman" pitchFamily="18" charset="0"/>
              </a:rPr>
              <a:t> В 1915 г. Семья </a:t>
            </a:r>
            <a:r>
              <a:rPr lang="ru-RU" sz="1200" b="1" dirty="0" err="1" smtClean="0">
                <a:latin typeface="Times New Roman" pitchFamily="18" charset="0"/>
                <a:cs typeface="Times New Roman" pitchFamily="18" charset="0"/>
              </a:rPr>
              <a:t>пеерехала</a:t>
            </a:r>
            <a:r>
              <a:rPr lang="ru-RU" sz="1200" b="1" dirty="0" smtClean="0">
                <a:latin typeface="Times New Roman" pitchFamily="18" charset="0"/>
                <a:cs typeface="Times New Roman" pitchFamily="18" charset="0"/>
              </a:rPr>
              <a:t> в Сибирь,</a:t>
            </a:r>
          </a:p>
          <a:p>
            <a:r>
              <a:rPr lang="ru-RU" sz="1200" b="1" dirty="0" smtClean="0">
                <a:latin typeface="Times New Roman" pitchFamily="18" charset="0"/>
                <a:cs typeface="Times New Roman" pitchFamily="18" charset="0"/>
              </a:rPr>
              <a:t> отец работал на ст.Мысовая ВСЖД. В 1922 г окончил семилетнюю </a:t>
            </a:r>
          </a:p>
          <a:p>
            <a:r>
              <a:rPr lang="ru-RU" sz="1200" b="1" dirty="0" smtClean="0">
                <a:latin typeface="Times New Roman" pitchFamily="18" charset="0"/>
                <a:cs typeface="Times New Roman" pitchFamily="18" charset="0"/>
              </a:rPr>
              <a:t>школу и учился в педагогическом техникуме</a:t>
            </a:r>
          </a:p>
          <a:p>
            <a:r>
              <a:rPr lang="ru-RU" sz="1200" b="1" dirty="0" smtClean="0">
                <a:latin typeface="Times New Roman" pitchFamily="18" charset="0"/>
                <a:cs typeface="Times New Roman" pitchFamily="18" charset="0"/>
              </a:rPr>
              <a:t>В станице </a:t>
            </a:r>
            <a:r>
              <a:rPr lang="ru-RU" sz="1200" b="1" dirty="0" err="1" smtClean="0">
                <a:latin typeface="Times New Roman" pitchFamily="18" charset="0"/>
                <a:cs typeface="Times New Roman" pitchFamily="18" charset="0"/>
              </a:rPr>
              <a:t>Кабанская</a:t>
            </a:r>
            <a:r>
              <a:rPr lang="ru-RU" sz="1200" b="1" dirty="0" smtClean="0">
                <a:latin typeface="Times New Roman" pitchFamily="18" charset="0"/>
                <a:cs typeface="Times New Roman" pitchFamily="18" charset="0"/>
              </a:rPr>
              <a:t> (ныне республика Бурятия).</a:t>
            </a:r>
            <a:r>
              <a:rPr lang="ru-RU" sz="1200" dirty="0" smtClean="0"/>
              <a:t> По 1926 год учился </a:t>
            </a:r>
          </a:p>
          <a:p>
            <a:r>
              <a:rPr lang="ru-RU" sz="1200" dirty="0" smtClean="0"/>
              <a:t> в Иркутском опытно-показательном</a:t>
            </a:r>
          </a:p>
          <a:p>
            <a:r>
              <a:rPr lang="ru-RU" sz="1200" dirty="0" smtClean="0"/>
              <a:t> педагогическом техникуме. С сентября 1926 года </a:t>
            </a:r>
          </a:p>
          <a:p>
            <a:r>
              <a:rPr lang="ru-RU" sz="1200" dirty="0" smtClean="0"/>
              <a:t>по ноябрь 1927 г. работал учителем начальной школы, </a:t>
            </a:r>
          </a:p>
          <a:p>
            <a:r>
              <a:rPr lang="ru-RU" sz="1200" dirty="0" smtClean="0"/>
              <a:t>затем заведующим начальной школы </a:t>
            </a:r>
          </a:p>
          <a:p>
            <a:r>
              <a:rPr lang="ru-RU" sz="1200" dirty="0" smtClean="0"/>
              <a:t> г. Черемхово. С 1927 г. Работал в </a:t>
            </a:r>
            <a:r>
              <a:rPr lang="ru-RU" sz="1200" dirty="0" err="1" smtClean="0"/>
              <a:t>Кабанске</a:t>
            </a:r>
            <a:r>
              <a:rPr lang="ru-RU" sz="1200" dirty="0" smtClean="0"/>
              <a:t>, затем в 1931 г. Был направлен на работу в органы ОГПУ - НКВД, </a:t>
            </a:r>
          </a:p>
          <a:p>
            <a:r>
              <a:rPr lang="ru-RU" sz="1200" dirty="0" smtClean="0"/>
              <a:t>работал  в с. </a:t>
            </a:r>
            <a:r>
              <a:rPr lang="ru-RU" sz="1200" dirty="0" err="1" smtClean="0"/>
              <a:t>Ачинское</a:t>
            </a:r>
            <a:r>
              <a:rPr lang="ru-RU" sz="1200" dirty="0" smtClean="0"/>
              <a:t>, Большая Мурта </a:t>
            </a:r>
          </a:p>
          <a:p>
            <a:r>
              <a:rPr lang="ru-RU" sz="1200" dirty="0" smtClean="0"/>
              <a:t>Красноярского края. В 1930 г. Вступил в ряды ВКПб. </a:t>
            </a:r>
          </a:p>
          <a:p>
            <a:r>
              <a:rPr lang="ru-RU" sz="1200" dirty="0" smtClean="0"/>
              <a:t>Январь 1938 – февраль 1942 г. – директор ж.д. школы г.Тайшета. Призван на фронт, был тяжело ранен, снят с воинского учета.</a:t>
            </a:r>
          </a:p>
          <a:p>
            <a:r>
              <a:rPr lang="ru-RU" sz="1200" dirty="0" smtClean="0"/>
              <a:t>До января 1948 г. работал в Тайшетском Райкоме ВКПб на руководящих должностях по пропаганде и агитации.</a:t>
            </a:r>
          </a:p>
          <a:p>
            <a:r>
              <a:rPr lang="ru-RU" sz="1200" dirty="0" smtClean="0"/>
              <a:t>В феврале 1948 г. Работал преподавателем в ж.д. школе, затем директором школы до 1957 г.  Был женат, имел двух сыновей, умер в г.Иркутске</a:t>
            </a:r>
          </a:p>
          <a:p>
            <a:endParaRPr lang="ru-RU" dirty="0" smtClean="0"/>
          </a:p>
          <a:p>
            <a:endParaRPr lang="ru-RU" dirty="0" smtClean="0"/>
          </a:p>
          <a:p>
            <a:endParaRPr lang="ru-RU" b="1" dirty="0">
              <a:latin typeface="Times New Roman" pitchFamily="18" charset="0"/>
              <a:cs typeface="Times New Roman" pitchFamily="18" charset="0"/>
            </a:endParaRPr>
          </a:p>
        </p:txBody>
      </p:sp>
      <p:pic>
        <p:nvPicPr>
          <p:cNvPr id="37890" name="Picture 2"/>
          <p:cNvPicPr>
            <a:picLocks noChangeAspect="1" noChangeArrowheads="1"/>
          </p:cNvPicPr>
          <p:nvPr/>
        </p:nvPicPr>
        <p:blipFill>
          <a:blip r:embed="rId3"/>
          <a:srcRect/>
          <a:stretch>
            <a:fillRect/>
          </a:stretch>
        </p:blipFill>
        <p:spPr bwMode="auto">
          <a:xfrm>
            <a:off x="357158" y="2143116"/>
            <a:ext cx="3584661" cy="2219327"/>
          </a:xfrm>
          <a:prstGeom prst="rect">
            <a:avLst/>
          </a:prstGeom>
          <a:noFill/>
          <a:ln w="9525">
            <a:noFill/>
            <a:miter lim="800000"/>
            <a:headEnd/>
            <a:tailEnd/>
          </a:ln>
          <a:effectLst/>
        </p:spPr>
      </p:pic>
      <p:sp>
        <p:nvSpPr>
          <p:cNvPr id="6" name="TextBox 5"/>
          <p:cNvSpPr txBox="1"/>
          <p:nvPr/>
        </p:nvSpPr>
        <p:spPr>
          <a:xfrm>
            <a:off x="428596" y="4714884"/>
            <a:ext cx="3500462" cy="738664"/>
          </a:xfrm>
          <a:prstGeom prst="rect">
            <a:avLst/>
          </a:prstGeom>
          <a:solidFill>
            <a:schemeClr val="bg2">
              <a:lumMod val="75000"/>
            </a:schemeClr>
          </a:solidFill>
        </p:spPr>
        <p:txBody>
          <a:bodyPr wrap="square" rtlCol="0">
            <a:spAutoFit/>
          </a:bodyPr>
          <a:lstStyle/>
          <a:p>
            <a:pPr algn="ctr"/>
            <a:r>
              <a:rPr lang="ru-RU" sz="1400" b="1" dirty="0" err="1" smtClean="0"/>
              <a:t>Кашевский</a:t>
            </a:r>
            <a:r>
              <a:rPr lang="ru-RU" sz="1400" b="1" dirty="0" smtClean="0"/>
              <a:t> И.Л. С краснознаменным комсомольским классом ж.д. средней </a:t>
            </a:r>
          </a:p>
          <a:p>
            <a:pPr algn="ctr"/>
            <a:r>
              <a:rPr lang="ru-RU" sz="1400" b="1" dirty="0" smtClean="0"/>
              <a:t>школы 1 марта 1938 года</a:t>
            </a:r>
            <a:endParaRPr lang="ru-RU" sz="1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8"/>
            <a:ext cx="9144000" cy="1815882"/>
          </a:xfrm>
          <a:prstGeom prst="rect">
            <a:avLst/>
          </a:prstGeom>
          <a:solidFill>
            <a:schemeClr val="tx2">
              <a:lumMod val="20000"/>
              <a:lumOff val="80000"/>
            </a:schemeClr>
          </a:solidFill>
        </p:spPr>
        <p:txBody>
          <a:bodyPr wrap="square" rtlCol="0">
            <a:spAutoFit/>
          </a:bodyPr>
          <a:lstStyle/>
          <a:p>
            <a:pPr algn="ctr"/>
            <a:r>
              <a:rPr lang="ru-RU" sz="2800" b="1" dirty="0" smtClean="0"/>
              <a:t>Вообразите более столетнюю жизнь школы №85   течением реки  от благодатного истока до полноводности в социально-политических берегах тайшетского ландшафта</a:t>
            </a:r>
            <a:endParaRPr lang="ru-RU" sz="2800" b="1" dirty="0"/>
          </a:p>
        </p:txBody>
      </p:sp>
      <p:pic>
        <p:nvPicPr>
          <p:cNvPr id="3" name="Picture 5"/>
          <p:cNvPicPr>
            <a:picLocks noChangeAspect="1" noChangeArrowheads="1"/>
          </p:cNvPicPr>
          <p:nvPr/>
        </p:nvPicPr>
        <p:blipFill>
          <a:blip r:embed="rId2"/>
          <a:srcRect/>
          <a:stretch>
            <a:fillRect/>
          </a:stretch>
        </p:blipFill>
        <p:spPr bwMode="auto">
          <a:xfrm>
            <a:off x="357158" y="857232"/>
            <a:ext cx="8401050" cy="3429024"/>
          </a:xfrm>
          <a:prstGeom prst="rect">
            <a:avLst/>
          </a:prstGeom>
          <a:noFill/>
          <a:ln w="9525">
            <a:noFill/>
            <a:miter lim="800000"/>
            <a:headEnd/>
            <a:tailEnd/>
          </a:ln>
          <a:effectLst/>
        </p:spPr>
      </p:pic>
      <p:sp>
        <p:nvSpPr>
          <p:cNvPr id="4" name="TextBox 3"/>
          <p:cNvSpPr txBox="1"/>
          <p:nvPr/>
        </p:nvSpPr>
        <p:spPr>
          <a:xfrm>
            <a:off x="2757572" y="785794"/>
            <a:ext cx="6386428" cy="584775"/>
          </a:xfrm>
          <a:prstGeom prst="rect">
            <a:avLst/>
          </a:prstGeom>
          <a:solidFill>
            <a:schemeClr val="accent3">
              <a:lumMod val="40000"/>
              <a:lumOff val="60000"/>
            </a:schemeClr>
          </a:solidFill>
        </p:spPr>
        <p:txBody>
          <a:bodyPr wrap="square" rtlCol="0">
            <a:spAutoFit/>
          </a:bodyPr>
          <a:lstStyle/>
          <a:p>
            <a:r>
              <a:rPr lang="ru-RU" sz="3200" b="1" dirty="0" smtClean="0"/>
              <a:t>Исток   -   начало всех начал</a:t>
            </a:r>
            <a:endParaRPr lang="ru-RU" sz="3200" b="1" dirty="0"/>
          </a:p>
        </p:txBody>
      </p:sp>
      <p:pic>
        <p:nvPicPr>
          <p:cNvPr id="6145" name="Picture 1"/>
          <p:cNvPicPr>
            <a:picLocks noChangeAspect="1" noChangeArrowheads="1"/>
          </p:cNvPicPr>
          <p:nvPr/>
        </p:nvPicPr>
        <p:blipFill>
          <a:blip r:embed="rId3"/>
          <a:srcRect/>
          <a:stretch>
            <a:fillRect/>
          </a:stretch>
        </p:blipFill>
        <p:spPr bwMode="auto">
          <a:xfrm>
            <a:off x="428596" y="285728"/>
            <a:ext cx="2286016" cy="2495743"/>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3357554" y="357166"/>
            <a:ext cx="3428991" cy="2078176"/>
          </a:xfrm>
          <a:prstGeom prst="rect">
            <a:avLst/>
          </a:prstGeom>
          <a:noFill/>
          <a:ln w="9525">
            <a:noFill/>
            <a:miter lim="800000"/>
            <a:headEnd/>
            <a:tailEnd/>
          </a:ln>
          <a:effectLst/>
        </p:spPr>
      </p:pic>
      <p:sp>
        <p:nvSpPr>
          <p:cNvPr id="3" name="TextBox 2"/>
          <p:cNvSpPr txBox="1"/>
          <p:nvPr/>
        </p:nvSpPr>
        <p:spPr>
          <a:xfrm>
            <a:off x="285720" y="428604"/>
            <a:ext cx="2928958" cy="1815882"/>
          </a:xfrm>
          <a:prstGeom prst="rect">
            <a:avLst/>
          </a:prstGeom>
          <a:solidFill>
            <a:schemeClr val="accent2">
              <a:lumMod val="20000"/>
              <a:lumOff val="80000"/>
            </a:schemeClr>
          </a:solidFill>
        </p:spPr>
        <p:txBody>
          <a:bodyPr wrap="square" rtlCol="0">
            <a:spAutoFit/>
          </a:bodyPr>
          <a:lstStyle/>
          <a:p>
            <a:pPr algn="ctr"/>
            <a:r>
              <a:rPr lang="ru-RU" sz="1400" b="1" dirty="0" smtClean="0">
                <a:latin typeface="Times New Roman" pitchFamily="18" charset="0"/>
                <a:cs typeface="Times New Roman" pitchFamily="18" charset="0"/>
              </a:rPr>
              <a:t>Ученик школы Водопьянов Михаил Васильевич </a:t>
            </a:r>
          </a:p>
          <a:p>
            <a:pPr algn="ctr"/>
            <a:r>
              <a:rPr lang="ru-RU" sz="1400" b="1" dirty="0" smtClean="0">
                <a:latin typeface="Times New Roman" pitchFamily="18" charset="0"/>
                <a:cs typeface="Times New Roman" pitchFamily="18" charset="0"/>
              </a:rPr>
              <a:t>(1899- 1981 гг.) , </a:t>
            </a:r>
          </a:p>
          <a:p>
            <a:pPr algn="ctr"/>
            <a:r>
              <a:rPr lang="ru-RU" sz="1400" b="1" dirty="0" smtClean="0">
                <a:latin typeface="Times New Roman" pitchFamily="18" charset="0"/>
                <a:cs typeface="Times New Roman" pitchFamily="18" charset="0"/>
              </a:rPr>
              <a:t>полярный летчик, участник  гражданской, Великой Отечественной войн, </a:t>
            </a:r>
          </a:p>
          <a:p>
            <a:pPr algn="ctr"/>
            <a:r>
              <a:rPr lang="ru-RU" sz="1400" b="1" dirty="0" smtClean="0">
                <a:latin typeface="Times New Roman" pitchFamily="18" charset="0"/>
                <a:cs typeface="Times New Roman" pitchFamily="18" charset="0"/>
              </a:rPr>
              <a:t>писатель, Герой Советского союза</a:t>
            </a:r>
            <a:endParaRPr lang="ru-RU" sz="1400" b="1" dirty="0">
              <a:latin typeface="Times New Roman" pitchFamily="18" charset="0"/>
              <a:cs typeface="Times New Roman" pitchFamily="18" charset="0"/>
            </a:endParaRPr>
          </a:p>
        </p:txBody>
      </p:sp>
      <p:pic>
        <p:nvPicPr>
          <p:cNvPr id="40963" name="Picture 3"/>
          <p:cNvPicPr>
            <a:picLocks noChangeAspect="1" noChangeArrowheads="1"/>
          </p:cNvPicPr>
          <p:nvPr/>
        </p:nvPicPr>
        <p:blipFill>
          <a:blip r:embed="rId3"/>
          <a:srcRect/>
          <a:stretch>
            <a:fillRect/>
          </a:stretch>
        </p:blipFill>
        <p:spPr bwMode="auto">
          <a:xfrm>
            <a:off x="6929454" y="357166"/>
            <a:ext cx="1824140" cy="2500330"/>
          </a:xfrm>
          <a:prstGeom prst="rect">
            <a:avLst/>
          </a:prstGeom>
          <a:noFill/>
          <a:ln w="9525">
            <a:noFill/>
            <a:miter lim="800000"/>
            <a:headEnd/>
            <a:tailEnd/>
          </a:ln>
          <a:effectLst/>
        </p:spPr>
      </p:pic>
      <p:pic>
        <p:nvPicPr>
          <p:cNvPr id="40964" name="Picture 4"/>
          <p:cNvPicPr>
            <a:picLocks noChangeAspect="1" noChangeArrowheads="1"/>
          </p:cNvPicPr>
          <p:nvPr/>
        </p:nvPicPr>
        <p:blipFill>
          <a:blip r:embed="rId4"/>
          <a:srcRect/>
          <a:stretch>
            <a:fillRect/>
          </a:stretch>
        </p:blipFill>
        <p:spPr bwMode="auto">
          <a:xfrm>
            <a:off x="500034" y="2571744"/>
            <a:ext cx="6357950" cy="2000250"/>
          </a:xfrm>
          <a:prstGeom prst="rect">
            <a:avLst/>
          </a:prstGeom>
          <a:noFill/>
          <a:ln w="9525">
            <a:noFill/>
            <a:miter lim="800000"/>
            <a:headEnd/>
            <a:tailEnd/>
          </a:ln>
          <a:effectLst/>
        </p:spPr>
      </p:pic>
      <p:sp>
        <p:nvSpPr>
          <p:cNvPr id="6" name="TextBox 5"/>
          <p:cNvSpPr txBox="1"/>
          <p:nvPr/>
        </p:nvSpPr>
        <p:spPr>
          <a:xfrm>
            <a:off x="285721" y="4857760"/>
            <a:ext cx="8572559" cy="1754326"/>
          </a:xfrm>
          <a:prstGeom prst="rect">
            <a:avLst/>
          </a:prstGeom>
          <a:noFill/>
        </p:spPr>
        <p:txBody>
          <a:bodyPr wrap="square" rtlCol="0">
            <a:spAutoFit/>
          </a:bodyPr>
          <a:lstStyle/>
          <a:p>
            <a:r>
              <a:rPr lang="ru-RU" dirty="0" smtClean="0"/>
              <a:t>Летом 1934 г. участники полярной экспедиции</a:t>
            </a:r>
          </a:p>
          <a:p>
            <a:r>
              <a:rPr lang="ru-RU" dirty="0" smtClean="0"/>
              <a:t> на пароходе «Челюскин» триумфально возвращались в Москву. С ними ехали летчики спасшие экспедицию, в т.ч. Водопьянов. На станции Тайшет Михаил Васильевич встретился со своим дядей  Василием Григорьевичем Водопьяновым. Об этом рассказал </a:t>
            </a:r>
            <a:r>
              <a:rPr lang="ru-RU" dirty="0" err="1" smtClean="0"/>
              <a:t>спецальбом</a:t>
            </a:r>
            <a:r>
              <a:rPr lang="ru-RU" dirty="0" smtClean="0"/>
              <a:t> газеты «Правда».  .</a:t>
            </a:r>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0" y="0"/>
            <a:ext cx="9144000" cy="4929198"/>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a:srcRect/>
          <a:stretch>
            <a:fillRect/>
          </a:stretch>
        </p:blipFill>
        <p:spPr bwMode="auto">
          <a:xfrm>
            <a:off x="7358082" y="3643314"/>
            <a:ext cx="1605815" cy="2772732"/>
          </a:xfrm>
          <a:prstGeom prst="rect">
            <a:avLst/>
          </a:prstGeom>
          <a:noFill/>
          <a:ln w="9525">
            <a:noFill/>
            <a:miter lim="800000"/>
            <a:headEnd/>
            <a:tailEnd/>
          </a:ln>
          <a:effectLst/>
        </p:spPr>
      </p:pic>
      <p:sp>
        <p:nvSpPr>
          <p:cNvPr id="4" name="TextBox 3"/>
          <p:cNvSpPr txBox="1"/>
          <p:nvPr/>
        </p:nvSpPr>
        <p:spPr>
          <a:xfrm>
            <a:off x="357158" y="4857760"/>
            <a:ext cx="6643733" cy="1754326"/>
          </a:xfrm>
          <a:prstGeom prst="rect">
            <a:avLst/>
          </a:prstGeom>
          <a:solidFill>
            <a:schemeClr val="accent3">
              <a:lumMod val="40000"/>
              <a:lumOff val="60000"/>
            </a:schemeClr>
          </a:solidFill>
        </p:spPr>
        <p:txBody>
          <a:bodyPr wrap="square" rtlCol="0">
            <a:spAutoFit/>
          </a:bodyPr>
          <a:lstStyle/>
          <a:p>
            <a:pPr algn="ctr"/>
            <a:r>
              <a:rPr lang="ru-RU" b="1" dirty="0" smtClean="0"/>
              <a:t>Художник Павел Яковлевич Пясецкий в 1894 –1897 -  1903 </a:t>
            </a:r>
            <a:r>
              <a:rPr lang="ru-RU" b="1" dirty="0" err="1" smtClean="0"/>
              <a:t>гг</a:t>
            </a:r>
            <a:r>
              <a:rPr lang="ru-RU" b="1" dirty="0" smtClean="0"/>
              <a:t> создал </a:t>
            </a:r>
            <a:r>
              <a:rPr lang="ru-RU" sz="1600" b="1" dirty="0" smtClean="0"/>
              <a:t>выдающееся</a:t>
            </a:r>
            <a:r>
              <a:rPr lang="ru-RU" b="1" dirty="0" smtClean="0"/>
              <a:t> живописную панораму (900 м в длину наклеенные акварели на ткань) ) строительства Великой Сибирской железной дороги. Вероятно, он был первым художником запечатлевший тайшетские пейзажи </a:t>
            </a:r>
            <a:endParaRPr lang="ru-RU"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4000" cy="5378047"/>
          </a:xfrm>
          <a:prstGeom prst="rect">
            <a:avLst/>
          </a:prstGeom>
          <a:noFill/>
          <a:ln w="9525">
            <a:noFill/>
            <a:miter lim="800000"/>
            <a:headEnd/>
            <a:tailEnd/>
          </a:ln>
          <a:effectLst/>
        </p:spPr>
      </p:pic>
      <p:sp>
        <p:nvSpPr>
          <p:cNvPr id="5" name="TextBox 4"/>
          <p:cNvSpPr txBox="1"/>
          <p:nvPr/>
        </p:nvSpPr>
        <p:spPr>
          <a:xfrm>
            <a:off x="1" y="5357826"/>
            <a:ext cx="9144000" cy="1323439"/>
          </a:xfrm>
          <a:prstGeom prst="rect">
            <a:avLst/>
          </a:prstGeom>
          <a:solidFill>
            <a:schemeClr val="accent5">
              <a:lumMod val="40000"/>
              <a:lumOff val="60000"/>
            </a:schemeClr>
          </a:solidFill>
        </p:spPr>
        <p:txBody>
          <a:bodyPr wrap="square" rtlCol="0">
            <a:spAutoFit/>
          </a:bodyPr>
          <a:lstStyle/>
          <a:p>
            <a:pPr algn="ctr"/>
            <a:r>
              <a:rPr lang="ru-RU" sz="1600" b="1" dirty="0" smtClean="0">
                <a:solidFill>
                  <a:schemeClr val="accent6">
                    <a:lumMod val="25000"/>
                  </a:schemeClr>
                </a:solidFill>
                <a:latin typeface="Times New Roman" pitchFamily="18" charset="0"/>
                <a:cs typeface="Times New Roman" pitchFamily="18" charset="0"/>
              </a:rPr>
              <a:t>Становление тайшетского сообщества</a:t>
            </a:r>
          </a:p>
          <a:p>
            <a:pPr algn="ctr"/>
            <a:r>
              <a:rPr lang="ru-RU" sz="1600" b="1" dirty="0" smtClean="0">
                <a:solidFill>
                  <a:schemeClr val="accent6">
                    <a:lumMod val="25000"/>
                  </a:schemeClr>
                </a:solidFill>
                <a:latin typeface="Times New Roman" pitchFamily="18" charset="0"/>
                <a:cs typeface="Times New Roman" pitchFamily="18" charset="0"/>
              </a:rPr>
              <a:t>началось в 1894 -1895 году в буднях великой стройки – сооружения </a:t>
            </a:r>
            <a:r>
              <a:rPr lang="ru-RU" sz="1600" b="1" dirty="0" err="1" smtClean="0">
                <a:solidFill>
                  <a:schemeClr val="accent6">
                    <a:lumMod val="25000"/>
                  </a:schemeClr>
                </a:solidFill>
                <a:latin typeface="Times New Roman" pitchFamily="18" charset="0"/>
                <a:cs typeface="Times New Roman" pitchFamily="18" charset="0"/>
              </a:rPr>
              <a:t>Средне-Сибирской</a:t>
            </a:r>
            <a:r>
              <a:rPr lang="ru-RU" sz="1600" b="1" dirty="0" smtClean="0">
                <a:solidFill>
                  <a:schemeClr val="accent6">
                    <a:lumMod val="25000"/>
                  </a:schemeClr>
                </a:solidFill>
                <a:latin typeface="Times New Roman" pitchFamily="18" charset="0"/>
                <a:cs typeface="Times New Roman" pitchFamily="18" charset="0"/>
              </a:rPr>
              <a:t> ж.д.  (Красноярск – Иркутск)</a:t>
            </a:r>
          </a:p>
          <a:p>
            <a:pPr algn="ctr"/>
            <a:r>
              <a:rPr lang="ru-RU" sz="1600" b="1" dirty="0" smtClean="0">
                <a:solidFill>
                  <a:schemeClr val="accent6">
                    <a:lumMod val="25000"/>
                  </a:schemeClr>
                </a:solidFill>
                <a:latin typeface="Times New Roman" pitchFamily="18" charset="0"/>
                <a:cs typeface="Times New Roman" pitchFamily="18" charset="0"/>
              </a:rPr>
              <a:t> большого ТРАНССИБА (Челябинск – Владивосток). </a:t>
            </a:r>
          </a:p>
          <a:p>
            <a:pPr algn="ctr"/>
            <a:r>
              <a:rPr lang="ru-RU" sz="1600" b="1" dirty="0" smtClean="0">
                <a:solidFill>
                  <a:schemeClr val="accent6">
                    <a:lumMod val="25000"/>
                  </a:schemeClr>
                </a:solidFill>
                <a:latin typeface="Times New Roman" pitchFamily="18" charset="0"/>
                <a:cs typeface="Times New Roman" pitchFamily="18" charset="0"/>
              </a:rPr>
              <a:t>Ж.д. 2-х кл. училище 1900 года  стало плодом стремления тайшетцев к знаниям</a:t>
            </a:r>
            <a:endParaRPr lang="ru-RU" sz="1600" b="1" dirty="0">
              <a:solidFill>
                <a:schemeClr val="accent6">
                  <a:lumMod val="25000"/>
                </a:schemeClr>
              </a:solidFill>
              <a:latin typeface="Times New Roman" pitchFamily="18" charset="0"/>
              <a:cs typeface="Times New Roman" pitchFamily="18" charset="0"/>
            </a:endParaRPr>
          </a:p>
        </p:txBody>
      </p:sp>
      <p:sp>
        <p:nvSpPr>
          <p:cNvPr id="4" name="TextBox 3"/>
          <p:cNvSpPr txBox="1"/>
          <p:nvPr/>
        </p:nvSpPr>
        <p:spPr>
          <a:xfrm>
            <a:off x="0" y="4000504"/>
            <a:ext cx="9144000" cy="923330"/>
          </a:xfrm>
          <a:prstGeom prst="rect">
            <a:avLst/>
          </a:prstGeom>
          <a:solidFill>
            <a:schemeClr val="bg1">
              <a:lumMod val="95000"/>
            </a:schemeClr>
          </a:solidFill>
        </p:spPr>
        <p:txBody>
          <a:bodyPr wrap="square" rtlCol="0">
            <a:spAutoFit/>
          </a:bodyPr>
          <a:lstStyle/>
          <a:p>
            <a:pPr algn="just"/>
            <a:r>
              <a:rPr lang="ru-RU" dirty="0" smtClean="0"/>
              <a:t>Тайшетцы  и ученики ж.д. школы в день рождения императора Николая – І, основателя железных дорог России, 25 июня 1896 г. (?) , профессиональный праздник железнодорожников</a:t>
            </a:r>
            <a:endParaRPr lang="ru-RU" dirty="0"/>
          </a:p>
        </p:txBody>
      </p:sp>
      <p:pic>
        <p:nvPicPr>
          <p:cNvPr id="1026" name="Picture 2"/>
          <p:cNvPicPr>
            <a:picLocks noChangeAspect="1" noChangeArrowheads="1"/>
          </p:cNvPicPr>
          <p:nvPr/>
        </p:nvPicPr>
        <p:blipFill>
          <a:blip r:embed="rId3"/>
          <a:srcRect/>
          <a:stretch>
            <a:fillRect/>
          </a:stretch>
        </p:blipFill>
        <p:spPr bwMode="auto">
          <a:xfrm>
            <a:off x="6643702" y="0"/>
            <a:ext cx="1982637" cy="1876424"/>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143999" cy="335756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0" y="3286124"/>
            <a:ext cx="9126324" cy="3571876"/>
          </a:xfrm>
          <a:prstGeom prst="rect">
            <a:avLst/>
          </a:prstGeom>
          <a:noFill/>
          <a:ln w="9525">
            <a:noFill/>
            <a:miter lim="800000"/>
            <a:headEnd/>
            <a:tailEnd/>
          </a:ln>
          <a:effectLst/>
        </p:spPr>
      </p:pic>
      <p:sp>
        <p:nvSpPr>
          <p:cNvPr id="4" name="TextBox 3"/>
          <p:cNvSpPr txBox="1"/>
          <p:nvPr/>
        </p:nvSpPr>
        <p:spPr>
          <a:xfrm>
            <a:off x="1857356" y="2643182"/>
            <a:ext cx="3261149" cy="461665"/>
          </a:xfrm>
          <a:prstGeom prst="rect">
            <a:avLst/>
          </a:prstGeom>
          <a:solidFill>
            <a:schemeClr val="bg1">
              <a:lumMod val="95000"/>
            </a:schemeClr>
          </a:solidFill>
        </p:spPr>
        <p:txBody>
          <a:bodyPr wrap="none" rtlCol="0">
            <a:spAutoFit/>
          </a:bodyPr>
          <a:lstStyle/>
          <a:p>
            <a:r>
              <a:rPr lang="ru-RU" sz="2400" b="1" dirty="0" smtClean="0"/>
              <a:t>Станция Тайшет 1903 г.</a:t>
            </a:r>
            <a:endParaRPr lang="ru-RU" sz="2400" b="1" dirty="0"/>
          </a:p>
        </p:txBody>
      </p:sp>
      <p:sp>
        <p:nvSpPr>
          <p:cNvPr id="5" name="TextBox 4"/>
          <p:cNvSpPr txBox="1"/>
          <p:nvPr/>
        </p:nvSpPr>
        <p:spPr>
          <a:xfrm>
            <a:off x="2428860" y="5934670"/>
            <a:ext cx="4357686" cy="923330"/>
          </a:xfrm>
          <a:prstGeom prst="rect">
            <a:avLst/>
          </a:prstGeom>
          <a:solidFill>
            <a:schemeClr val="bg1">
              <a:lumMod val="95000"/>
            </a:schemeClr>
          </a:solidFill>
        </p:spPr>
        <p:txBody>
          <a:bodyPr wrap="square" rtlCol="0">
            <a:spAutoFit/>
          </a:bodyPr>
          <a:lstStyle/>
          <a:p>
            <a:r>
              <a:rPr lang="ru-RU" b="1" dirty="0" smtClean="0"/>
              <a:t>Изменение маршрута ж.д. после реконструкции  ее горных участков  в 1907 - 1910 годы</a:t>
            </a:r>
            <a:endParaRPr lang="ru-RU"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42445" y="0"/>
            <a:ext cx="9101555" cy="4838700"/>
          </a:xfrm>
          <a:prstGeom prst="rect">
            <a:avLst/>
          </a:prstGeom>
          <a:noFill/>
          <a:ln w="9525">
            <a:noFill/>
            <a:miter lim="800000"/>
            <a:headEnd/>
            <a:tailEnd/>
          </a:ln>
          <a:effectLst/>
        </p:spPr>
      </p:pic>
      <p:pic>
        <p:nvPicPr>
          <p:cNvPr id="3" name="Picture 4"/>
          <p:cNvPicPr>
            <a:picLocks noChangeAspect="1" noChangeArrowheads="1"/>
          </p:cNvPicPr>
          <p:nvPr/>
        </p:nvPicPr>
        <p:blipFill>
          <a:blip r:embed="rId3" cstate="print"/>
          <a:srcRect/>
          <a:stretch>
            <a:fillRect/>
          </a:stretch>
        </p:blipFill>
        <p:spPr bwMode="auto">
          <a:xfrm>
            <a:off x="285720" y="0"/>
            <a:ext cx="721082" cy="1014403"/>
          </a:xfrm>
          <a:prstGeom prst="rect">
            <a:avLst/>
          </a:prstGeom>
          <a:noFill/>
          <a:ln w="9525">
            <a:noFill/>
            <a:miter lim="800000"/>
            <a:headEnd/>
            <a:tailEnd/>
          </a:ln>
          <a:effectLst/>
        </p:spPr>
      </p:pic>
      <p:sp>
        <p:nvSpPr>
          <p:cNvPr id="4" name="TextBox 3"/>
          <p:cNvSpPr txBox="1"/>
          <p:nvPr/>
        </p:nvSpPr>
        <p:spPr>
          <a:xfrm>
            <a:off x="2159652" y="6488668"/>
            <a:ext cx="6984348" cy="369332"/>
          </a:xfrm>
          <a:prstGeom prst="rect">
            <a:avLst/>
          </a:prstGeom>
          <a:solidFill>
            <a:schemeClr val="accent6">
              <a:lumMod val="40000"/>
              <a:lumOff val="60000"/>
            </a:schemeClr>
          </a:solidFill>
        </p:spPr>
        <p:txBody>
          <a:bodyPr wrap="none" rtlCol="0">
            <a:spAutoFit/>
          </a:bodyPr>
          <a:lstStyle/>
          <a:p>
            <a:r>
              <a:rPr lang="ru-RU" b="1" dirty="0" smtClean="0">
                <a:solidFill>
                  <a:schemeClr val="accent6">
                    <a:lumMod val="25000"/>
                  </a:schemeClr>
                </a:solidFill>
              </a:rPr>
              <a:t>Северо-восточная сторона станции  и поселка Тайшет 1916 г.</a:t>
            </a:r>
            <a:endParaRPr lang="ru-RU" b="1" dirty="0">
              <a:solidFill>
                <a:schemeClr val="accent6">
                  <a:lumMod val="25000"/>
                </a:schemeClr>
              </a:solidFill>
            </a:endParaRPr>
          </a:p>
        </p:txBody>
      </p:sp>
      <p:pic>
        <p:nvPicPr>
          <p:cNvPr id="3075" name="Picture 3"/>
          <p:cNvPicPr>
            <a:picLocks noChangeAspect="1" noChangeArrowheads="1"/>
          </p:cNvPicPr>
          <p:nvPr/>
        </p:nvPicPr>
        <p:blipFill>
          <a:blip r:embed="rId4"/>
          <a:srcRect/>
          <a:stretch>
            <a:fillRect/>
          </a:stretch>
        </p:blipFill>
        <p:spPr bwMode="auto">
          <a:xfrm>
            <a:off x="0" y="3700450"/>
            <a:ext cx="2214670" cy="3157550"/>
          </a:xfrm>
          <a:prstGeom prst="rect">
            <a:avLst/>
          </a:prstGeom>
          <a:noFill/>
          <a:ln w="9525">
            <a:noFill/>
            <a:miter lim="800000"/>
            <a:headEnd/>
            <a:tailEnd/>
          </a:ln>
          <a:effectLst/>
        </p:spPr>
      </p:pic>
      <p:cxnSp>
        <p:nvCxnSpPr>
          <p:cNvPr id="7" name="Прямая со стрелкой 6"/>
          <p:cNvCxnSpPr/>
          <p:nvPr/>
        </p:nvCxnSpPr>
        <p:spPr>
          <a:xfrm rot="16200000" flipH="1">
            <a:off x="535753" y="2750339"/>
            <a:ext cx="3786214" cy="10001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rot="16200000" flipH="1">
            <a:off x="-142908" y="3500438"/>
            <a:ext cx="2071702"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428596" y="785794"/>
            <a:ext cx="714380"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5"/>
          <p:cNvPicPr>
            <a:picLocks noChangeAspect="1" noChangeArrowheads="1"/>
          </p:cNvPicPr>
          <p:nvPr/>
        </p:nvPicPr>
        <p:blipFill>
          <a:blip r:embed="rId5" cstate="print"/>
          <a:srcRect/>
          <a:stretch>
            <a:fillRect/>
          </a:stretch>
        </p:blipFill>
        <p:spPr bwMode="auto">
          <a:xfrm>
            <a:off x="2357422" y="5214950"/>
            <a:ext cx="2714644" cy="1108026"/>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38276" cy="5357826"/>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71472" y="4500570"/>
            <a:ext cx="3564862" cy="1804656"/>
          </a:xfrm>
          <a:prstGeom prst="rect">
            <a:avLst/>
          </a:prstGeom>
          <a:noFill/>
          <a:ln w="9525">
            <a:noFill/>
            <a:miter lim="800000"/>
            <a:headEnd/>
            <a:tailEnd/>
          </a:ln>
          <a:effectLst/>
        </p:spPr>
      </p:pic>
      <p:sp>
        <p:nvSpPr>
          <p:cNvPr id="5" name="TextBox 4"/>
          <p:cNvSpPr txBox="1"/>
          <p:nvPr/>
        </p:nvSpPr>
        <p:spPr>
          <a:xfrm>
            <a:off x="428596" y="285728"/>
            <a:ext cx="8358246" cy="584775"/>
          </a:xfrm>
          <a:prstGeom prst="rect">
            <a:avLst/>
          </a:prstGeom>
          <a:solidFill>
            <a:schemeClr val="bg1"/>
          </a:solidFill>
        </p:spPr>
        <p:txBody>
          <a:bodyPr wrap="square" rtlCol="0">
            <a:spAutoFit/>
          </a:bodyPr>
          <a:lstStyle/>
          <a:p>
            <a:r>
              <a:rPr lang="ru-RU" sz="1600" b="1" dirty="0" smtClean="0"/>
              <a:t>1910  - 1923 гг. –Тайшет волостное село  </a:t>
            </a:r>
            <a:r>
              <a:rPr lang="ru-RU" sz="1600" b="1" dirty="0" err="1" smtClean="0"/>
              <a:t>Нижнеудинского</a:t>
            </a:r>
            <a:r>
              <a:rPr lang="ru-RU" sz="1600" b="1" dirty="0" smtClean="0"/>
              <a:t> , </a:t>
            </a:r>
            <a:r>
              <a:rPr lang="ru-RU" sz="1600" b="1" dirty="0" err="1" smtClean="0"/>
              <a:t>Тулунского</a:t>
            </a:r>
            <a:r>
              <a:rPr lang="ru-RU" sz="1600" b="1" dirty="0" smtClean="0"/>
              <a:t> </a:t>
            </a:r>
            <a:r>
              <a:rPr lang="ru-RU" sz="1600" b="1" dirty="0" err="1" smtClean="0"/>
              <a:t>уездовс</a:t>
            </a:r>
            <a:r>
              <a:rPr lang="ru-RU" sz="1600" b="1" dirty="0" smtClean="0"/>
              <a:t>  </a:t>
            </a:r>
            <a:r>
              <a:rPr lang="ru-RU" sz="1600" b="1" dirty="0" err="1" smtClean="0"/>
              <a:t>внутрисельским</a:t>
            </a:r>
            <a:r>
              <a:rPr lang="ru-RU" sz="1600" b="1" dirty="0" smtClean="0"/>
              <a:t> поселком в северной стороне  ж.д. станции </a:t>
            </a:r>
            <a:endParaRPr lang="ru-RU" sz="1600" b="1" dirty="0"/>
          </a:p>
        </p:txBody>
      </p:sp>
      <p:pic>
        <p:nvPicPr>
          <p:cNvPr id="2" name="Picture 2"/>
          <p:cNvPicPr>
            <a:picLocks noChangeAspect="1" noChangeArrowheads="1"/>
          </p:cNvPicPr>
          <p:nvPr/>
        </p:nvPicPr>
        <p:blipFill>
          <a:blip r:embed="rId4"/>
          <a:srcRect/>
          <a:stretch>
            <a:fillRect/>
          </a:stretch>
        </p:blipFill>
        <p:spPr bwMode="auto">
          <a:xfrm>
            <a:off x="4786313" y="4643446"/>
            <a:ext cx="3645419" cy="1614960"/>
          </a:xfrm>
          <a:prstGeom prst="rect">
            <a:avLst/>
          </a:prstGeom>
          <a:noFill/>
          <a:ln w="9525">
            <a:noFill/>
            <a:miter lim="800000"/>
            <a:headEnd/>
            <a:tailEnd/>
          </a:ln>
          <a:effectLst/>
        </p:spPr>
      </p:pic>
      <p:sp>
        <p:nvSpPr>
          <p:cNvPr id="7" name="TextBox 6"/>
          <p:cNvSpPr txBox="1"/>
          <p:nvPr/>
        </p:nvSpPr>
        <p:spPr>
          <a:xfrm>
            <a:off x="214282" y="1071546"/>
            <a:ext cx="1574983" cy="276999"/>
          </a:xfrm>
          <a:prstGeom prst="rect">
            <a:avLst/>
          </a:prstGeom>
          <a:solidFill>
            <a:schemeClr val="bg1"/>
          </a:solidFill>
        </p:spPr>
        <p:txBody>
          <a:bodyPr wrap="none" rtlCol="0">
            <a:spAutoFit/>
          </a:bodyPr>
          <a:lstStyle/>
          <a:p>
            <a:r>
              <a:rPr lang="ru-RU" sz="1200" dirty="0" smtClean="0"/>
              <a:t>Южная сторона села </a:t>
            </a:r>
            <a:endParaRPr lang="ru-RU" sz="1200" dirty="0"/>
          </a:p>
        </p:txBody>
      </p:sp>
      <p:sp>
        <p:nvSpPr>
          <p:cNvPr id="8" name="TextBox 7"/>
          <p:cNvSpPr txBox="1"/>
          <p:nvPr/>
        </p:nvSpPr>
        <p:spPr>
          <a:xfrm>
            <a:off x="3857620" y="1285860"/>
            <a:ext cx="2781411" cy="646331"/>
          </a:xfrm>
          <a:prstGeom prst="rect">
            <a:avLst/>
          </a:prstGeom>
          <a:solidFill>
            <a:schemeClr val="bg1"/>
          </a:solidFill>
        </p:spPr>
        <p:txBody>
          <a:bodyPr wrap="square" rtlCol="0">
            <a:spAutoFit/>
          </a:bodyPr>
          <a:lstStyle/>
          <a:p>
            <a:pPr algn="ctr"/>
            <a:r>
              <a:rPr lang="ru-RU" sz="1200" dirty="0" smtClean="0"/>
              <a:t>Церковь св.Николая  снесена в 1946 г. </a:t>
            </a:r>
          </a:p>
          <a:p>
            <a:pPr algn="ctr"/>
            <a:r>
              <a:rPr lang="ru-RU" sz="1200" dirty="0" smtClean="0"/>
              <a:t>По причине ветхости</a:t>
            </a:r>
            <a:endParaRPr lang="ru-RU"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srcRect/>
          <a:stretch>
            <a:fillRect/>
          </a:stretch>
        </p:blipFill>
        <p:spPr bwMode="auto">
          <a:xfrm>
            <a:off x="3571868" y="571480"/>
            <a:ext cx="2731453" cy="1857388"/>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cstate="print"/>
          <a:srcRect/>
          <a:stretch>
            <a:fillRect/>
          </a:stretch>
        </p:blipFill>
        <p:spPr bwMode="auto">
          <a:xfrm>
            <a:off x="3786182" y="4857760"/>
            <a:ext cx="2357454" cy="1348451"/>
          </a:xfrm>
          <a:prstGeom prst="rect">
            <a:avLst/>
          </a:prstGeom>
          <a:noFill/>
          <a:ln w="9525">
            <a:noFill/>
            <a:miter lim="800000"/>
            <a:headEnd/>
            <a:tailEnd/>
          </a:ln>
          <a:effectLst/>
        </p:spPr>
      </p:pic>
      <p:pic>
        <p:nvPicPr>
          <p:cNvPr id="4102" name="Picture 6"/>
          <p:cNvPicPr>
            <a:picLocks noChangeAspect="1" noChangeArrowheads="1"/>
          </p:cNvPicPr>
          <p:nvPr/>
        </p:nvPicPr>
        <p:blipFill>
          <a:blip r:embed="rId4" cstate="print"/>
          <a:srcRect/>
          <a:stretch>
            <a:fillRect/>
          </a:stretch>
        </p:blipFill>
        <p:spPr bwMode="auto">
          <a:xfrm>
            <a:off x="6357949" y="4929198"/>
            <a:ext cx="2109875" cy="1375093"/>
          </a:xfrm>
          <a:prstGeom prst="rect">
            <a:avLst/>
          </a:prstGeom>
          <a:noFill/>
          <a:ln w="9525">
            <a:noFill/>
            <a:miter lim="800000"/>
            <a:headEnd/>
            <a:tailEnd/>
          </a:ln>
          <a:effectLst/>
        </p:spPr>
      </p:pic>
      <p:pic>
        <p:nvPicPr>
          <p:cNvPr id="4103" name="Picture 7"/>
          <p:cNvPicPr>
            <a:picLocks noChangeAspect="1" noChangeArrowheads="1"/>
          </p:cNvPicPr>
          <p:nvPr/>
        </p:nvPicPr>
        <p:blipFill>
          <a:blip r:embed="rId5"/>
          <a:srcRect/>
          <a:stretch>
            <a:fillRect/>
          </a:stretch>
        </p:blipFill>
        <p:spPr bwMode="auto">
          <a:xfrm>
            <a:off x="785786" y="571480"/>
            <a:ext cx="2709864" cy="1872082"/>
          </a:xfrm>
          <a:prstGeom prst="rect">
            <a:avLst/>
          </a:prstGeom>
          <a:noFill/>
          <a:ln w="9525">
            <a:noFill/>
            <a:miter lim="800000"/>
            <a:headEnd/>
            <a:tailEnd/>
          </a:ln>
          <a:effectLst/>
        </p:spPr>
      </p:pic>
      <p:sp>
        <p:nvSpPr>
          <p:cNvPr id="7" name="TextBox 6"/>
          <p:cNvSpPr txBox="1"/>
          <p:nvPr/>
        </p:nvSpPr>
        <p:spPr>
          <a:xfrm>
            <a:off x="928662" y="2643182"/>
            <a:ext cx="8173136" cy="2215991"/>
          </a:xfrm>
          <a:prstGeom prst="rect">
            <a:avLst/>
          </a:prstGeom>
          <a:solidFill>
            <a:schemeClr val="accent5">
              <a:lumMod val="60000"/>
              <a:lumOff val="40000"/>
            </a:schemeClr>
          </a:solidFill>
        </p:spPr>
        <p:txBody>
          <a:bodyPr wrap="none" rtlCol="0">
            <a:spAutoFit/>
          </a:bodyPr>
          <a:lstStyle/>
          <a:p>
            <a:pPr algn="ctr"/>
            <a:r>
              <a:rPr lang="ru-RU" sz="1200" b="1" dirty="0" smtClean="0">
                <a:solidFill>
                  <a:schemeClr val="accent6">
                    <a:lumMod val="25000"/>
                  </a:schemeClr>
                </a:solidFill>
              </a:rPr>
              <a:t>Село в 1914 г. 3.5 </a:t>
            </a:r>
            <a:r>
              <a:rPr lang="ru-RU" sz="1200" b="1" dirty="0" err="1" smtClean="0">
                <a:solidFill>
                  <a:schemeClr val="accent6">
                    <a:lumMod val="25000"/>
                  </a:schemeClr>
                </a:solidFill>
              </a:rPr>
              <a:t>тыс</a:t>
            </a:r>
            <a:r>
              <a:rPr lang="ru-RU" sz="1200" b="1" dirty="0" smtClean="0">
                <a:solidFill>
                  <a:schemeClr val="accent6">
                    <a:lumMod val="25000"/>
                  </a:schemeClr>
                </a:solidFill>
              </a:rPr>
              <a:t> душ  обоего пола, семь улиц, две базарных площади  и несколько переулков.</a:t>
            </a:r>
          </a:p>
          <a:p>
            <a:pPr algn="ctr"/>
            <a:r>
              <a:rPr lang="ru-RU" sz="1200" b="1" dirty="0" smtClean="0">
                <a:solidFill>
                  <a:schemeClr val="accent6">
                    <a:lumMod val="25000"/>
                  </a:schemeClr>
                </a:solidFill>
              </a:rPr>
              <a:t>Средне – Сибирская ж.д. дорога, Московский тракт ,  два  строящихся шоссейных тракта , </a:t>
            </a:r>
          </a:p>
          <a:p>
            <a:pPr algn="ctr"/>
            <a:r>
              <a:rPr lang="ru-RU" sz="1200" b="1" dirty="0" smtClean="0">
                <a:solidFill>
                  <a:schemeClr val="accent6">
                    <a:lumMod val="25000"/>
                  </a:schemeClr>
                </a:solidFill>
              </a:rPr>
              <a:t>15   магазинов (в т.ч. 3 каменных) ,15 мелких лавок,  аптека и аптекарский магазин,</a:t>
            </a:r>
          </a:p>
          <a:p>
            <a:pPr algn="ctr" fontAlgn="base"/>
            <a:r>
              <a:rPr lang="ru-RU" sz="1200" b="1" dirty="0" smtClean="0">
                <a:solidFill>
                  <a:schemeClr val="accent6">
                    <a:lumMod val="25000"/>
                  </a:schemeClr>
                </a:solidFill>
              </a:rPr>
              <a:t>два базарных дня, заводы минеральных вод, лесопильный, гончарный, три кирпичных, </a:t>
            </a:r>
          </a:p>
          <a:p>
            <a:pPr algn="ctr" fontAlgn="base"/>
            <a:r>
              <a:rPr lang="ru-RU" sz="1200" b="1" dirty="0" smtClean="0">
                <a:solidFill>
                  <a:schemeClr val="accent6">
                    <a:lumMod val="25000"/>
                  </a:schemeClr>
                </a:solidFill>
              </a:rPr>
              <a:t>две паровых мукомольных мельниц, артели -пчеловодческая , кустарная столярная и железно кровельная,</a:t>
            </a:r>
          </a:p>
          <a:p>
            <a:pPr algn="ctr" fontAlgn="base"/>
            <a:r>
              <a:rPr lang="ru-RU" sz="1200" b="1" dirty="0" smtClean="0">
                <a:solidFill>
                  <a:schemeClr val="accent6">
                    <a:lumMod val="25000"/>
                  </a:schemeClr>
                </a:solidFill>
              </a:rPr>
              <a:t> сапожная, портняжные,  кузницы, слесарного дела, </a:t>
            </a:r>
            <a:r>
              <a:rPr lang="ru-RU" sz="1200" b="1" dirty="0" err="1" smtClean="0">
                <a:solidFill>
                  <a:schemeClr val="accent6">
                    <a:lumMod val="25000"/>
                  </a:schemeClr>
                </a:solidFill>
              </a:rPr>
              <a:t>жд</a:t>
            </a:r>
            <a:r>
              <a:rPr lang="ru-RU" sz="1200" b="1" dirty="0" smtClean="0">
                <a:solidFill>
                  <a:schemeClr val="accent6">
                    <a:lumMod val="25000"/>
                  </a:schemeClr>
                </a:solidFill>
              </a:rPr>
              <a:t> депо (до 500 рабочих), пять складов с/</a:t>
            </a:r>
            <a:r>
              <a:rPr lang="ru-RU" sz="1200" b="1" dirty="0" err="1" smtClean="0">
                <a:solidFill>
                  <a:schemeClr val="accent6">
                    <a:lumMod val="25000"/>
                  </a:schemeClr>
                </a:solidFill>
              </a:rPr>
              <a:t>х</a:t>
            </a:r>
            <a:r>
              <a:rPr lang="ru-RU" sz="1200" b="1" dirty="0" smtClean="0">
                <a:solidFill>
                  <a:schemeClr val="accent6">
                    <a:lumMod val="25000"/>
                  </a:schemeClr>
                </a:solidFill>
              </a:rPr>
              <a:t>  орудий,</a:t>
            </a:r>
          </a:p>
          <a:p>
            <a:pPr algn="ctr" fontAlgn="base"/>
            <a:r>
              <a:rPr lang="ru-RU" sz="1200" b="1" dirty="0" smtClean="0">
                <a:solidFill>
                  <a:schemeClr val="accent6">
                    <a:lumMod val="25000"/>
                  </a:schemeClr>
                </a:solidFill>
              </a:rPr>
              <a:t> кредитное товарищество с оборотом в год до 40277 руб.,</a:t>
            </a:r>
          </a:p>
          <a:p>
            <a:pPr algn="ctr" fontAlgn="base"/>
            <a:r>
              <a:rPr lang="ru-RU" sz="1200" b="1" dirty="0" smtClean="0">
                <a:solidFill>
                  <a:schemeClr val="accent6">
                    <a:lumMod val="25000"/>
                  </a:schemeClr>
                </a:solidFill>
              </a:rPr>
              <a:t> 2-х классное ж.д. училище, одно классная церковно-приходская школа и</a:t>
            </a:r>
          </a:p>
          <a:p>
            <a:pPr algn="ctr" fontAlgn="base"/>
            <a:r>
              <a:rPr lang="ru-RU" sz="1200" b="1" dirty="0" smtClean="0">
                <a:solidFill>
                  <a:schemeClr val="accent6">
                    <a:lumMod val="25000"/>
                  </a:schemeClr>
                </a:solidFill>
              </a:rPr>
              <a:t> 2-х классное училище Министерства народного Просвещения,   есть Общественное собрание, </a:t>
            </a:r>
          </a:p>
          <a:p>
            <a:pPr algn="ctr" fontAlgn="base"/>
            <a:r>
              <a:rPr lang="ru-RU" sz="1200" b="1" dirty="0" smtClean="0">
                <a:solidFill>
                  <a:schemeClr val="accent6">
                    <a:lumMod val="25000"/>
                  </a:schemeClr>
                </a:solidFill>
              </a:rPr>
              <a:t>общество физического  развития, </a:t>
            </a:r>
            <a:r>
              <a:rPr lang="ru-RU" sz="1200" b="1" dirty="0" err="1" smtClean="0">
                <a:solidFill>
                  <a:schemeClr val="accent6">
                    <a:lumMod val="25000"/>
                  </a:schemeClr>
                </a:solidFill>
              </a:rPr>
              <a:t>мебелированные</a:t>
            </a:r>
            <a:r>
              <a:rPr lang="ru-RU" sz="1200" b="1" dirty="0" smtClean="0">
                <a:solidFill>
                  <a:schemeClr val="accent6">
                    <a:lumMod val="25000"/>
                  </a:schemeClr>
                </a:solidFill>
              </a:rPr>
              <a:t> комнаты,  трактир, три пивных лавки.</a:t>
            </a:r>
          </a:p>
          <a:p>
            <a:endParaRPr lang="ru-RU" dirty="0"/>
          </a:p>
        </p:txBody>
      </p:sp>
      <p:pic>
        <p:nvPicPr>
          <p:cNvPr id="3074" name="Picture 2" descr="http://taishetrn.ru/storage/2018/12/image-116.png"/>
          <p:cNvPicPr>
            <a:picLocks noChangeAspect="1" noChangeArrowheads="1"/>
          </p:cNvPicPr>
          <p:nvPr/>
        </p:nvPicPr>
        <p:blipFill>
          <a:blip r:embed="rId6"/>
          <a:srcRect/>
          <a:stretch>
            <a:fillRect/>
          </a:stretch>
        </p:blipFill>
        <p:spPr bwMode="auto">
          <a:xfrm>
            <a:off x="554912" y="4857760"/>
            <a:ext cx="3045515" cy="1428760"/>
          </a:xfrm>
          <a:prstGeom prst="rect">
            <a:avLst/>
          </a:prstGeom>
          <a:noFill/>
        </p:spPr>
      </p:pic>
      <p:pic>
        <p:nvPicPr>
          <p:cNvPr id="3075" name="Picture 3"/>
          <p:cNvPicPr>
            <a:picLocks noChangeAspect="1" noChangeArrowheads="1"/>
          </p:cNvPicPr>
          <p:nvPr/>
        </p:nvPicPr>
        <p:blipFill>
          <a:blip r:embed="rId7"/>
          <a:srcRect/>
          <a:stretch>
            <a:fillRect/>
          </a:stretch>
        </p:blipFill>
        <p:spPr bwMode="auto">
          <a:xfrm>
            <a:off x="6429388" y="571480"/>
            <a:ext cx="2570890" cy="1720974"/>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taishetrn.ru/storage/2024/10/image.png"/>
          <p:cNvPicPr>
            <a:picLocks noChangeAspect="1" noChangeArrowheads="1"/>
          </p:cNvPicPr>
          <p:nvPr/>
        </p:nvPicPr>
        <p:blipFill>
          <a:blip r:embed="rId2"/>
          <a:srcRect/>
          <a:stretch>
            <a:fillRect/>
          </a:stretch>
        </p:blipFill>
        <p:spPr bwMode="auto">
          <a:xfrm>
            <a:off x="285720" y="1778100"/>
            <a:ext cx="6534922" cy="4722734"/>
          </a:xfrm>
          <a:prstGeom prst="rect">
            <a:avLst/>
          </a:prstGeom>
          <a:noFill/>
        </p:spPr>
      </p:pic>
      <p:pic>
        <p:nvPicPr>
          <p:cNvPr id="20483" name="Picture 3"/>
          <p:cNvPicPr>
            <a:picLocks noChangeAspect="1" noChangeArrowheads="1"/>
          </p:cNvPicPr>
          <p:nvPr/>
        </p:nvPicPr>
        <p:blipFill>
          <a:blip r:embed="rId3"/>
          <a:srcRect/>
          <a:stretch>
            <a:fillRect/>
          </a:stretch>
        </p:blipFill>
        <p:spPr bwMode="auto">
          <a:xfrm>
            <a:off x="6429388" y="428604"/>
            <a:ext cx="1866900" cy="2457450"/>
          </a:xfrm>
          <a:prstGeom prst="rect">
            <a:avLst/>
          </a:prstGeom>
          <a:noFill/>
          <a:ln w="9525">
            <a:noFill/>
            <a:miter lim="800000"/>
            <a:headEnd/>
            <a:tailEnd/>
          </a:ln>
          <a:effectLst/>
        </p:spPr>
      </p:pic>
      <p:sp>
        <p:nvSpPr>
          <p:cNvPr id="4" name="TextBox 3"/>
          <p:cNvSpPr txBox="1"/>
          <p:nvPr/>
        </p:nvSpPr>
        <p:spPr>
          <a:xfrm>
            <a:off x="857224" y="500042"/>
            <a:ext cx="4664162" cy="1169551"/>
          </a:xfrm>
          <a:prstGeom prst="rect">
            <a:avLst/>
          </a:prstGeom>
          <a:solidFill>
            <a:schemeClr val="accent1">
              <a:lumMod val="20000"/>
              <a:lumOff val="80000"/>
            </a:schemeClr>
          </a:solidFill>
        </p:spPr>
        <p:txBody>
          <a:bodyPr wrap="none" rtlCol="0">
            <a:spAutoFit/>
          </a:bodyPr>
          <a:lstStyle/>
          <a:p>
            <a:pPr algn="ctr"/>
            <a:r>
              <a:rPr lang="ru-RU" sz="1400" dirty="0" smtClean="0">
                <a:solidFill>
                  <a:schemeClr val="accent6">
                    <a:lumMod val="25000"/>
                  </a:schemeClr>
                </a:solidFill>
              </a:rPr>
              <a:t>Начальник  строительства Тайшетского участка</a:t>
            </a:r>
          </a:p>
          <a:p>
            <a:pPr algn="ctr"/>
            <a:r>
              <a:rPr lang="ru-RU" sz="1400" dirty="0" smtClean="0">
                <a:solidFill>
                  <a:schemeClr val="accent6">
                    <a:lumMod val="25000"/>
                  </a:schemeClr>
                </a:solidFill>
              </a:rPr>
              <a:t>Средне – Сибирской ж.д.  </a:t>
            </a:r>
            <a:r>
              <a:rPr lang="ru-RU" sz="1400" dirty="0" err="1" smtClean="0">
                <a:solidFill>
                  <a:schemeClr val="accent6">
                    <a:lumMod val="25000"/>
                  </a:schemeClr>
                </a:solidFill>
              </a:rPr>
              <a:t>Манучаров</a:t>
            </a:r>
            <a:r>
              <a:rPr lang="ru-RU" sz="1400" dirty="0" smtClean="0">
                <a:solidFill>
                  <a:schemeClr val="accent6">
                    <a:lumMod val="25000"/>
                  </a:schemeClr>
                </a:solidFill>
              </a:rPr>
              <a:t> Василий Львович </a:t>
            </a:r>
          </a:p>
          <a:p>
            <a:pPr algn="ctr"/>
            <a:r>
              <a:rPr lang="ru-RU" sz="1400" dirty="0" smtClean="0">
                <a:solidFill>
                  <a:schemeClr val="accent6">
                    <a:lumMod val="25000"/>
                  </a:schemeClr>
                </a:solidFill>
              </a:rPr>
              <a:t>подарил </a:t>
            </a:r>
            <a:r>
              <a:rPr lang="ru-RU" sz="1400" dirty="0" err="1" smtClean="0">
                <a:solidFill>
                  <a:schemeClr val="accent6">
                    <a:lumMod val="25000"/>
                  </a:schemeClr>
                </a:solidFill>
              </a:rPr>
              <a:t>тайшетцам</a:t>
            </a:r>
            <a:r>
              <a:rPr lang="ru-RU" sz="1400" dirty="0" smtClean="0">
                <a:solidFill>
                  <a:schemeClr val="accent6">
                    <a:lumMod val="25000"/>
                  </a:schemeClr>
                </a:solidFill>
              </a:rPr>
              <a:t> свою библиотеку (более 700 экз.)</a:t>
            </a:r>
          </a:p>
          <a:p>
            <a:pPr algn="ctr"/>
            <a:r>
              <a:rPr lang="ru-RU" sz="1400" dirty="0" smtClean="0">
                <a:solidFill>
                  <a:schemeClr val="accent6">
                    <a:lumMod val="25000"/>
                  </a:schemeClr>
                </a:solidFill>
              </a:rPr>
              <a:t> и возникла первая публичная библиотека</a:t>
            </a:r>
          </a:p>
          <a:p>
            <a:pPr algn="ctr"/>
            <a:r>
              <a:rPr lang="ru-RU" sz="1400" dirty="0" smtClean="0">
                <a:solidFill>
                  <a:schemeClr val="accent6">
                    <a:lumMod val="25000"/>
                  </a:schemeClr>
                </a:solidFill>
              </a:rPr>
              <a:t>поселка Тайшета. Помещалась в здании ж.д. школы</a:t>
            </a:r>
            <a:endParaRPr lang="ru-RU" sz="1400" dirty="0">
              <a:solidFill>
                <a:schemeClr val="accent6">
                  <a:lumMod val="25000"/>
                </a:schemeClr>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1800</TotalTime>
  <Words>1161</Words>
  <Application>Microsoft Office PowerPoint</Application>
  <PresentationFormat>Экран (4:3)</PresentationFormat>
  <Paragraphs>110</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Открытая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Босс</dc:creator>
  <cp:lastModifiedBy>Босс</cp:lastModifiedBy>
  <cp:revision>139</cp:revision>
  <dcterms:created xsi:type="dcterms:W3CDTF">2024-10-07T12:23:51Z</dcterms:created>
  <dcterms:modified xsi:type="dcterms:W3CDTF">2025-02-27T23:39:03Z</dcterms:modified>
</cp:coreProperties>
</file>